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69" r:id="rId4"/>
    <p:sldId id="258" r:id="rId5"/>
    <p:sldId id="270" r:id="rId6"/>
    <p:sldId id="272" r:id="rId7"/>
    <p:sldId id="273" r:id="rId8"/>
    <p:sldId id="274" r:id="rId9"/>
    <p:sldId id="275" r:id="rId10"/>
    <p:sldId id="276" r:id="rId11"/>
    <p:sldId id="278" r:id="rId12"/>
    <p:sldId id="279" r:id="rId13"/>
    <p:sldId id="280" r:id="rId14"/>
    <p:sldId id="281" r:id="rId15"/>
    <p:sldId id="259" r:id="rId16"/>
    <p:sldId id="282" r:id="rId17"/>
    <p:sldId id="265"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94660"/>
  </p:normalViewPr>
  <p:slideViewPr>
    <p:cSldViewPr snapToGrid="0">
      <p:cViewPr varScale="1">
        <p:scale>
          <a:sx n="106" d="100"/>
          <a:sy n="106" d="100"/>
        </p:scale>
        <p:origin x="8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5197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56109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33024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12188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3203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44323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853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246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249958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8868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7/2/2023</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43749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7/2/2023</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169362573"/>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bittap/azusato/blob/master/document/CI%E3%83%BBCD/%E3%83%87%E3%83%97%E3%83%AD%E3%82%A4%E8%87%AA%E5%8B%95%E5%8C%96.ppt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zenn.dev/hsaki/articles/github-actions-compone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bittap/azusato/blob/master/.github/workflows/maven.y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3" descr="Colored pencils inside a pencil holder which is on top of a wood table">
            <a:extLst>
              <a:ext uri="{FF2B5EF4-FFF2-40B4-BE49-F238E27FC236}">
                <a16:creationId xmlns:a16="http://schemas.microsoft.com/office/drawing/2014/main" id="{3BD459DE-D67C-982C-255D-7EF7E6C55071}"/>
              </a:ext>
            </a:extLst>
          </p:cNvPr>
          <p:cNvPicPr>
            <a:picLocks noChangeAspect="1"/>
          </p:cNvPicPr>
          <p:nvPr/>
        </p:nvPicPr>
        <p:blipFill rotWithShape="1">
          <a:blip r:embed="rId2">
            <a:alphaModFix amt="60000"/>
          </a:blip>
          <a:srcRect t="15709" r="-1" b="-1"/>
          <a:stretch/>
        </p:blipFill>
        <p:spPr>
          <a:xfrm>
            <a:off x="3079" y="10"/>
            <a:ext cx="12188921" cy="6857990"/>
          </a:xfrm>
          <a:prstGeom prst="rect">
            <a:avLst/>
          </a:prstGeom>
        </p:spPr>
      </p:pic>
      <p:sp>
        <p:nvSpPr>
          <p:cNvPr id="2" name="Title 1">
            <a:extLst>
              <a:ext uri="{FF2B5EF4-FFF2-40B4-BE49-F238E27FC236}">
                <a16:creationId xmlns:a16="http://schemas.microsoft.com/office/drawing/2014/main" id="{91C20A66-E72C-5C68-A777-C3B6336DAEA8}"/>
              </a:ext>
            </a:extLst>
          </p:cNvPr>
          <p:cNvSpPr>
            <a:spLocks noGrp="1"/>
          </p:cNvSpPr>
          <p:nvPr>
            <p:ph type="ctrTitle"/>
          </p:nvPr>
        </p:nvSpPr>
        <p:spPr>
          <a:xfrm>
            <a:off x="394233" y="686020"/>
            <a:ext cx="8630138" cy="2742980"/>
          </a:xfrm>
        </p:spPr>
        <p:txBody>
          <a:bodyPr>
            <a:normAutofit/>
          </a:bodyPr>
          <a:lstStyle/>
          <a:p>
            <a:r>
              <a:rPr kumimoji="1" lang="ja-JP" altLang="en-US" dirty="0">
                <a:solidFill>
                  <a:srgbClr val="FFFFFF"/>
                </a:solidFill>
              </a:rPr>
              <a:t>デプロイ自動化</a:t>
            </a:r>
            <a:r>
              <a:rPr kumimoji="1" lang="en-US" altLang="ja-JP" dirty="0">
                <a:solidFill>
                  <a:srgbClr val="FFFFFF"/>
                </a:solidFill>
              </a:rPr>
              <a:t>_</a:t>
            </a:r>
            <a:r>
              <a:rPr kumimoji="1" lang="ja-JP" altLang="en-US" dirty="0">
                <a:solidFill>
                  <a:srgbClr val="FFFFFF"/>
                </a:solidFill>
              </a:rPr>
              <a:t>実装編</a:t>
            </a:r>
          </a:p>
        </p:txBody>
      </p:sp>
      <p:grpSp>
        <p:nvGrpSpPr>
          <p:cNvPr id="11" name="Group 10">
            <a:extLst>
              <a:ext uri="{FF2B5EF4-FFF2-40B4-BE49-F238E27FC236}">
                <a16:creationId xmlns:a16="http://schemas.microsoft.com/office/drawing/2014/main" id="{D4433877-8295-4A0D-94F7-BFD8A633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51FD208E-0612-408E-9D15-241B45325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0005FEAC-EF53-4E59-AFAA-B72D0F70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20D9F4E7-B583-4E44-AE18-421B268FB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3C41D6DC-5CB2-4929-AAA8-328E7AA84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810D7DDE-644B-4D22-86B4-C3FEDF985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5777DB78-76A6-4C7E-884B-AE5A8540D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79425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529628" y="1539997"/>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2000" dirty="0"/>
              <a:t>■ </a:t>
            </a:r>
            <a:r>
              <a:rPr kumimoji="1" lang="en-US" altLang="ja-JP" sz="2000" dirty="0" err="1"/>
              <a:t>GithubActions</a:t>
            </a:r>
            <a:r>
              <a:rPr kumimoji="1" lang="ja-JP" altLang="en-US" sz="2000" dirty="0"/>
              <a:t>の構成による説明　</a:t>
            </a:r>
            <a:r>
              <a:rPr kumimoji="1" lang="en-US" altLang="ja-JP" sz="2000" dirty="0"/>
              <a:t>– Jobs - Java</a:t>
            </a:r>
            <a:r>
              <a:rPr kumimoji="1" lang="ja-JP" altLang="en-US" sz="2000" dirty="0"/>
              <a:t>をインストール</a:t>
            </a:r>
            <a:br>
              <a:rPr kumimoji="1" lang="ja-JP" altLang="en-US" sz="2400" dirty="0"/>
            </a:br>
            <a:br>
              <a:rPr kumimoji="1" lang="en-US" altLang="ja-JP" sz="2400" dirty="0"/>
            </a:b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7" name="Picture 6">
            <a:extLst>
              <a:ext uri="{FF2B5EF4-FFF2-40B4-BE49-F238E27FC236}">
                <a16:creationId xmlns:a16="http://schemas.microsoft.com/office/drawing/2014/main" id="{506BC275-9EF0-7AE8-239E-1ADB8F6A6C70}"/>
              </a:ext>
            </a:extLst>
          </p:cNvPr>
          <p:cNvPicPr>
            <a:picLocks noChangeAspect="1"/>
          </p:cNvPicPr>
          <p:nvPr/>
        </p:nvPicPr>
        <p:blipFill>
          <a:blip r:embed="rId2"/>
          <a:stretch>
            <a:fillRect/>
          </a:stretch>
        </p:blipFill>
        <p:spPr>
          <a:xfrm>
            <a:off x="722061" y="2141744"/>
            <a:ext cx="5514975" cy="1524000"/>
          </a:xfrm>
          <a:prstGeom prst="rect">
            <a:avLst/>
          </a:prstGeom>
        </p:spPr>
      </p:pic>
      <p:sp>
        <p:nvSpPr>
          <p:cNvPr id="10" name="Title 1">
            <a:extLst>
              <a:ext uri="{FF2B5EF4-FFF2-40B4-BE49-F238E27FC236}">
                <a16:creationId xmlns:a16="http://schemas.microsoft.com/office/drawing/2014/main" id="{F4B995A3-D74D-AFA5-62B3-D6454C9C6448}"/>
              </a:ext>
            </a:extLst>
          </p:cNvPr>
          <p:cNvSpPr txBox="1">
            <a:spLocks/>
          </p:cNvSpPr>
          <p:nvPr/>
        </p:nvSpPr>
        <p:spPr>
          <a:xfrm>
            <a:off x="529628" y="4482373"/>
            <a:ext cx="7685037" cy="74782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2000" dirty="0"/>
              <a:t>■ </a:t>
            </a:r>
            <a:r>
              <a:rPr kumimoji="1" lang="en-US" altLang="ja-JP" sz="2000" dirty="0" err="1"/>
              <a:t>GithubActions</a:t>
            </a:r>
            <a:r>
              <a:rPr kumimoji="1" lang="ja-JP" altLang="en-US" sz="2000" dirty="0"/>
              <a:t>の構成による説明　</a:t>
            </a:r>
            <a:r>
              <a:rPr kumimoji="1" lang="en-US" altLang="ja-JP" sz="2000" dirty="0"/>
              <a:t>– Jobs - maven</a:t>
            </a:r>
            <a:r>
              <a:rPr kumimoji="1" lang="ja-JP" altLang="en-US" sz="2000" dirty="0"/>
              <a:t>によるビルド</a:t>
            </a:r>
            <a:br>
              <a:rPr kumimoji="1" lang="ja-JP" altLang="en-US" sz="2400" dirty="0"/>
            </a:br>
            <a:br>
              <a:rPr kumimoji="1" lang="en-US" altLang="ja-JP" sz="2400" dirty="0"/>
            </a:br>
            <a:endParaRPr kumimoji="1" lang="ja-JP" altLang="en-US" sz="2800" dirty="0"/>
          </a:p>
        </p:txBody>
      </p:sp>
      <p:sp>
        <p:nvSpPr>
          <p:cNvPr id="11" name="Content Placeholder 2">
            <a:extLst>
              <a:ext uri="{FF2B5EF4-FFF2-40B4-BE49-F238E27FC236}">
                <a16:creationId xmlns:a16="http://schemas.microsoft.com/office/drawing/2014/main" id="{C7EEE66E-9F2F-3A2C-0829-51C66D317BAE}"/>
              </a:ext>
            </a:extLst>
          </p:cNvPr>
          <p:cNvSpPr txBox="1">
            <a:spLocks/>
          </p:cNvSpPr>
          <p:nvPr/>
        </p:nvSpPr>
        <p:spPr>
          <a:xfrm>
            <a:off x="457200" y="4602439"/>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14" name="Picture 13">
            <a:extLst>
              <a:ext uri="{FF2B5EF4-FFF2-40B4-BE49-F238E27FC236}">
                <a16:creationId xmlns:a16="http://schemas.microsoft.com/office/drawing/2014/main" id="{9FA0E84E-C91B-6EDE-B762-A42F4821EBAF}"/>
              </a:ext>
            </a:extLst>
          </p:cNvPr>
          <p:cNvPicPr>
            <a:picLocks noChangeAspect="1"/>
          </p:cNvPicPr>
          <p:nvPr/>
        </p:nvPicPr>
        <p:blipFill>
          <a:blip r:embed="rId3"/>
          <a:stretch>
            <a:fillRect/>
          </a:stretch>
        </p:blipFill>
        <p:spPr>
          <a:xfrm>
            <a:off x="529628" y="5080055"/>
            <a:ext cx="8424249" cy="475896"/>
          </a:xfrm>
          <a:prstGeom prst="rect">
            <a:avLst/>
          </a:prstGeom>
        </p:spPr>
      </p:pic>
    </p:spTree>
    <p:extLst>
      <p:ext uri="{BB962C8B-B14F-4D97-AF65-F5344CB8AC3E}">
        <p14:creationId xmlns:p14="http://schemas.microsoft.com/office/powerpoint/2010/main" val="621623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529628" y="1539997"/>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1800" dirty="0"/>
              <a:t>■ </a:t>
            </a:r>
            <a:r>
              <a:rPr kumimoji="1" lang="en-US" altLang="ja-JP" sz="1800" dirty="0" err="1"/>
              <a:t>GithubActions</a:t>
            </a:r>
            <a:r>
              <a:rPr kumimoji="1" lang="ja-JP" altLang="en-US" sz="1800" dirty="0"/>
              <a:t>の構成による説明 </a:t>
            </a:r>
            <a:r>
              <a:rPr kumimoji="1" lang="en-US" altLang="ja-JP" sz="1800" dirty="0"/>
              <a:t>- Jobs -</a:t>
            </a:r>
            <a:r>
              <a:rPr kumimoji="1" lang="ja-JP" altLang="en-US" sz="1800" dirty="0"/>
              <a:t>サーバーへ</a:t>
            </a:r>
            <a:r>
              <a:rPr kumimoji="1" lang="en-US" altLang="ja-JP" sz="1800" dirty="0"/>
              <a:t>jar</a:t>
            </a:r>
            <a:r>
              <a:rPr kumimoji="1" lang="ja-JP" altLang="en-US" sz="1800" dirty="0"/>
              <a:t>をアップロード</a:t>
            </a:r>
            <a:br>
              <a:rPr kumimoji="1" lang="ja-JP" altLang="en-US" sz="2400" dirty="0"/>
            </a:br>
            <a:br>
              <a:rPr kumimoji="1" lang="en-US" altLang="ja-JP" sz="2400" dirty="0"/>
            </a:b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4" name="Picture 3">
            <a:extLst>
              <a:ext uri="{FF2B5EF4-FFF2-40B4-BE49-F238E27FC236}">
                <a16:creationId xmlns:a16="http://schemas.microsoft.com/office/drawing/2014/main" id="{A82B8336-C942-C320-434D-D8E634566B25}"/>
              </a:ext>
            </a:extLst>
          </p:cNvPr>
          <p:cNvPicPr>
            <a:picLocks noChangeAspect="1"/>
          </p:cNvPicPr>
          <p:nvPr/>
        </p:nvPicPr>
        <p:blipFill>
          <a:blip r:embed="rId2"/>
          <a:stretch>
            <a:fillRect/>
          </a:stretch>
        </p:blipFill>
        <p:spPr>
          <a:xfrm>
            <a:off x="669956" y="2109351"/>
            <a:ext cx="8381192" cy="1552314"/>
          </a:xfrm>
          <a:prstGeom prst="rect">
            <a:avLst/>
          </a:prstGeom>
        </p:spPr>
      </p:pic>
      <p:sp>
        <p:nvSpPr>
          <p:cNvPr id="5" name="Content Placeholder 2">
            <a:extLst>
              <a:ext uri="{FF2B5EF4-FFF2-40B4-BE49-F238E27FC236}">
                <a16:creationId xmlns:a16="http://schemas.microsoft.com/office/drawing/2014/main" id="{BD26F3A7-4F50-2A1C-DA8E-50E245F5A571}"/>
              </a:ext>
            </a:extLst>
          </p:cNvPr>
          <p:cNvSpPr>
            <a:spLocks noGrp="1"/>
          </p:cNvSpPr>
          <p:nvPr>
            <p:ph idx="1"/>
          </p:nvPr>
        </p:nvSpPr>
        <p:spPr>
          <a:xfrm>
            <a:off x="529628" y="3984205"/>
            <a:ext cx="7685037" cy="425139"/>
          </a:xfrm>
        </p:spPr>
        <p:txBody>
          <a:bodyPr/>
          <a:lstStyle/>
          <a:p>
            <a:pPr marL="0" indent="0">
              <a:buNone/>
            </a:pPr>
            <a:r>
              <a:rPr kumimoji="1" lang="ja-JP" altLang="en-US" dirty="0"/>
              <a:t>説明</a:t>
            </a:r>
            <a:endParaRPr kumimoji="1" lang="en-US" altLang="ja-JP" dirty="0"/>
          </a:p>
        </p:txBody>
      </p:sp>
      <p:sp>
        <p:nvSpPr>
          <p:cNvPr id="8" name="Content Placeholder 2">
            <a:extLst>
              <a:ext uri="{FF2B5EF4-FFF2-40B4-BE49-F238E27FC236}">
                <a16:creationId xmlns:a16="http://schemas.microsoft.com/office/drawing/2014/main" id="{0426B16C-9D90-6FF6-55E3-04A2BFEFE7F6}"/>
              </a:ext>
            </a:extLst>
          </p:cNvPr>
          <p:cNvSpPr txBox="1">
            <a:spLocks/>
          </p:cNvSpPr>
          <p:nvPr/>
        </p:nvSpPr>
        <p:spPr>
          <a:xfrm>
            <a:off x="644116" y="4409344"/>
            <a:ext cx="7685037" cy="42513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ja-JP" dirty="0"/>
              <a:t>${{</a:t>
            </a:r>
            <a:r>
              <a:rPr kumimoji="1" lang="en-US" altLang="ja-JP" dirty="0" err="1"/>
              <a:t>secrets.xxx</a:t>
            </a:r>
            <a:r>
              <a:rPr kumimoji="1" lang="en-US" altLang="ja-JP" dirty="0"/>
              <a:t>}}</a:t>
            </a:r>
            <a:r>
              <a:rPr kumimoji="1" lang="ja-JP" altLang="en-US" dirty="0"/>
              <a:t>は</a:t>
            </a:r>
            <a:r>
              <a:rPr kumimoji="1" lang="en-US" altLang="ja-JP" dirty="0" err="1"/>
              <a:t>GithubActions</a:t>
            </a:r>
            <a:r>
              <a:rPr kumimoji="1" lang="ja-JP" altLang="en-US" dirty="0"/>
              <a:t>の環境変数。既に登録した環境変数を使う。</a:t>
            </a:r>
            <a:endParaRPr kumimoji="1" lang="en-US" altLang="ja-JP" dirty="0"/>
          </a:p>
        </p:txBody>
      </p:sp>
    </p:spTree>
    <p:extLst>
      <p:ext uri="{BB962C8B-B14F-4D97-AF65-F5344CB8AC3E}">
        <p14:creationId xmlns:p14="http://schemas.microsoft.com/office/powerpoint/2010/main" val="4233299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529628" y="1539997"/>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1600" dirty="0"/>
              <a:t>■ </a:t>
            </a:r>
            <a:r>
              <a:rPr kumimoji="1" lang="en-US" altLang="ja-JP" sz="1600" dirty="0" err="1"/>
              <a:t>GithubActions</a:t>
            </a:r>
            <a:r>
              <a:rPr kumimoji="1" lang="ja-JP" altLang="en-US" sz="1600" dirty="0"/>
              <a:t>の構成による説明 </a:t>
            </a:r>
            <a:r>
              <a:rPr kumimoji="1" lang="en-US" altLang="ja-JP" sz="1600" dirty="0"/>
              <a:t>- Jobs - Server</a:t>
            </a:r>
            <a:r>
              <a:rPr kumimoji="1" lang="ja-JP" altLang="en-US" sz="1600" dirty="0"/>
              <a:t>にあるデプロイスクリプトを実行</a:t>
            </a:r>
            <a:br>
              <a:rPr kumimoji="1" lang="ja-JP" altLang="en-US" sz="2400" dirty="0"/>
            </a:br>
            <a:br>
              <a:rPr kumimoji="1" lang="en-US" altLang="ja-JP" sz="2400" dirty="0"/>
            </a:b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sp>
        <p:nvSpPr>
          <p:cNvPr id="5" name="Content Placeholder 2">
            <a:extLst>
              <a:ext uri="{FF2B5EF4-FFF2-40B4-BE49-F238E27FC236}">
                <a16:creationId xmlns:a16="http://schemas.microsoft.com/office/drawing/2014/main" id="{BD26F3A7-4F50-2A1C-DA8E-50E245F5A571}"/>
              </a:ext>
            </a:extLst>
          </p:cNvPr>
          <p:cNvSpPr>
            <a:spLocks noGrp="1"/>
          </p:cNvSpPr>
          <p:nvPr>
            <p:ph idx="1"/>
          </p:nvPr>
        </p:nvSpPr>
        <p:spPr>
          <a:xfrm>
            <a:off x="529628" y="3984205"/>
            <a:ext cx="7685037" cy="425139"/>
          </a:xfrm>
        </p:spPr>
        <p:txBody>
          <a:bodyPr/>
          <a:lstStyle/>
          <a:p>
            <a:pPr marL="0" indent="0">
              <a:buNone/>
            </a:pPr>
            <a:r>
              <a:rPr kumimoji="1" lang="ja-JP" altLang="en-US" dirty="0"/>
              <a:t>説明</a:t>
            </a:r>
            <a:endParaRPr kumimoji="1" lang="en-US" altLang="ja-JP" dirty="0"/>
          </a:p>
        </p:txBody>
      </p:sp>
      <p:sp>
        <p:nvSpPr>
          <p:cNvPr id="8" name="Content Placeholder 2">
            <a:extLst>
              <a:ext uri="{FF2B5EF4-FFF2-40B4-BE49-F238E27FC236}">
                <a16:creationId xmlns:a16="http://schemas.microsoft.com/office/drawing/2014/main" id="{0426B16C-9D90-6FF6-55E3-04A2BFEFE7F6}"/>
              </a:ext>
            </a:extLst>
          </p:cNvPr>
          <p:cNvSpPr txBox="1">
            <a:spLocks/>
          </p:cNvSpPr>
          <p:nvPr/>
        </p:nvSpPr>
        <p:spPr>
          <a:xfrm>
            <a:off x="644116" y="4409344"/>
            <a:ext cx="7685037" cy="425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ja-JP" dirty="0"/>
              <a:t>EC2</a:t>
            </a:r>
            <a:r>
              <a:rPr kumimoji="1" lang="ja-JP" altLang="en-US" dirty="0"/>
              <a:t>に</a:t>
            </a:r>
            <a:r>
              <a:rPr kumimoji="1" lang="en-US" altLang="ja-JP" dirty="0"/>
              <a:t>SSH</a:t>
            </a:r>
            <a:r>
              <a:rPr kumimoji="1" lang="ja-JP" altLang="en-US" dirty="0"/>
              <a:t>接続して</a:t>
            </a:r>
            <a:r>
              <a:rPr kumimoji="1" lang="en-US" altLang="ja-JP" dirty="0"/>
              <a:t>build.sh</a:t>
            </a:r>
            <a:r>
              <a:rPr kumimoji="1" lang="ja-JP" altLang="en-US" dirty="0"/>
              <a:t>スクリプトを実行してデプロイを行う。</a:t>
            </a:r>
            <a:endParaRPr kumimoji="1" lang="en-US" altLang="ja-JP" dirty="0"/>
          </a:p>
        </p:txBody>
      </p:sp>
      <p:pic>
        <p:nvPicPr>
          <p:cNvPr id="10" name="Picture 9">
            <a:extLst>
              <a:ext uri="{FF2B5EF4-FFF2-40B4-BE49-F238E27FC236}">
                <a16:creationId xmlns:a16="http://schemas.microsoft.com/office/drawing/2014/main" id="{BE3EEE9C-0D36-DED0-BD66-2BC87D947A12}"/>
              </a:ext>
            </a:extLst>
          </p:cNvPr>
          <p:cNvPicPr>
            <a:picLocks noChangeAspect="1"/>
          </p:cNvPicPr>
          <p:nvPr/>
        </p:nvPicPr>
        <p:blipFill>
          <a:blip r:embed="rId2"/>
          <a:stretch>
            <a:fillRect/>
          </a:stretch>
        </p:blipFill>
        <p:spPr>
          <a:xfrm>
            <a:off x="833342" y="2099940"/>
            <a:ext cx="6505575" cy="1910227"/>
          </a:xfrm>
          <a:prstGeom prst="rect">
            <a:avLst/>
          </a:prstGeom>
        </p:spPr>
      </p:pic>
    </p:spTree>
    <p:extLst>
      <p:ext uri="{BB962C8B-B14F-4D97-AF65-F5344CB8AC3E}">
        <p14:creationId xmlns:p14="http://schemas.microsoft.com/office/powerpoint/2010/main" val="4200525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644115" y="926972"/>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1600" dirty="0"/>
              <a:t>■ </a:t>
            </a:r>
            <a:r>
              <a:rPr kumimoji="1" lang="en-US" altLang="ja-JP" sz="1600" dirty="0" err="1"/>
              <a:t>GithubActions</a:t>
            </a:r>
            <a:r>
              <a:rPr kumimoji="1" lang="ja-JP" altLang="en-US" sz="1600" dirty="0"/>
              <a:t>の構成による説明 </a:t>
            </a:r>
            <a:r>
              <a:rPr kumimoji="1" lang="en-US" altLang="ja-JP" sz="1600" dirty="0"/>
              <a:t>- Actions</a:t>
            </a: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sp>
        <p:nvSpPr>
          <p:cNvPr id="5" name="Content Placeholder 2">
            <a:extLst>
              <a:ext uri="{FF2B5EF4-FFF2-40B4-BE49-F238E27FC236}">
                <a16:creationId xmlns:a16="http://schemas.microsoft.com/office/drawing/2014/main" id="{BD26F3A7-4F50-2A1C-DA8E-50E245F5A571}"/>
              </a:ext>
            </a:extLst>
          </p:cNvPr>
          <p:cNvSpPr>
            <a:spLocks noGrp="1"/>
          </p:cNvSpPr>
          <p:nvPr>
            <p:ph idx="1"/>
          </p:nvPr>
        </p:nvSpPr>
        <p:spPr>
          <a:xfrm>
            <a:off x="457200" y="4654161"/>
            <a:ext cx="7685037" cy="425139"/>
          </a:xfrm>
        </p:spPr>
        <p:txBody>
          <a:bodyPr/>
          <a:lstStyle/>
          <a:p>
            <a:pPr marL="0" indent="0">
              <a:buNone/>
            </a:pPr>
            <a:r>
              <a:rPr kumimoji="1" lang="ja-JP" altLang="en-US" dirty="0"/>
              <a:t>説明</a:t>
            </a:r>
            <a:endParaRPr kumimoji="1" lang="en-US" altLang="ja-JP" dirty="0"/>
          </a:p>
        </p:txBody>
      </p:sp>
      <p:sp>
        <p:nvSpPr>
          <p:cNvPr id="8" name="Content Placeholder 2">
            <a:extLst>
              <a:ext uri="{FF2B5EF4-FFF2-40B4-BE49-F238E27FC236}">
                <a16:creationId xmlns:a16="http://schemas.microsoft.com/office/drawing/2014/main" id="{0426B16C-9D90-6FF6-55E3-04A2BFEFE7F6}"/>
              </a:ext>
            </a:extLst>
          </p:cNvPr>
          <p:cNvSpPr txBox="1">
            <a:spLocks/>
          </p:cNvSpPr>
          <p:nvPr/>
        </p:nvSpPr>
        <p:spPr>
          <a:xfrm>
            <a:off x="571688" y="5079300"/>
            <a:ext cx="7685037" cy="425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他の方が作った</a:t>
            </a:r>
            <a:r>
              <a:rPr kumimoji="1" lang="en-US" altLang="ja-JP" dirty="0"/>
              <a:t>Action</a:t>
            </a:r>
            <a:r>
              <a:rPr kumimoji="1" lang="ja-JP" altLang="en-US" dirty="0"/>
              <a:t>を使って簡単に処理を行う。</a:t>
            </a:r>
            <a:endParaRPr kumimoji="1" lang="en-US" altLang="ja-JP" dirty="0"/>
          </a:p>
        </p:txBody>
      </p:sp>
      <p:pic>
        <p:nvPicPr>
          <p:cNvPr id="4" name="Picture 3">
            <a:extLst>
              <a:ext uri="{FF2B5EF4-FFF2-40B4-BE49-F238E27FC236}">
                <a16:creationId xmlns:a16="http://schemas.microsoft.com/office/drawing/2014/main" id="{03E23261-0A93-45C3-D93F-6E25E28B0B4A}"/>
              </a:ext>
            </a:extLst>
          </p:cNvPr>
          <p:cNvPicPr>
            <a:picLocks noChangeAspect="1"/>
          </p:cNvPicPr>
          <p:nvPr/>
        </p:nvPicPr>
        <p:blipFill>
          <a:blip r:embed="rId2"/>
          <a:stretch>
            <a:fillRect/>
          </a:stretch>
        </p:blipFill>
        <p:spPr>
          <a:xfrm>
            <a:off x="785529" y="2237911"/>
            <a:ext cx="4048125" cy="247650"/>
          </a:xfrm>
          <a:prstGeom prst="rect">
            <a:avLst/>
          </a:prstGeom>
        </p:spPr>
      </p:pic>
      <p:pic>
        <p:nvPicPr>
          <p:cNvPr id="9" name="Picture 8">
            <a:extLst>
              <a:ext uri="{FF2B5EF4-FFF2-40B4-BE49-F238E27FC236}">
                <a16:creationId xmlns:a16="http://schemas.microsoft.com/office/drawing/2014/main" id="{46522A5B-491B-18DC-5956-755474907954}"/>
              </a:ext>
            </a:extLst>
          </p:cNvPr>
          <p:cNvPicPr>
            <a:picLocks noChangeAspect="1"/>
          </p:cNvPicPr>
          <p:nvPr/>
        </p:nvPicPr>
        <p:blipFill>
          <a:blip r:embed="rId3"/>
          <a:stretch>
            <a:fillRect/>
          </a:stretch>
        </p:blipFill>
        <p:spPr>
          <a:xfrm>
            <a:off x="785529" y="2691250"/>
            <a:ext cx="4495800" cy="457200"/>
          </a:xfrm>
          <a:prstGeom prst="rect">
            <a:avLst/>
          </a:prstGeom>
        </p:spPr>
      </p:pic>
      <p:pic>
        <p:nvPicPr>
          <p:cNvPr id="12" name="Picture 11">
            <a:extLst>
              <a:ext uri="{FF2B5EF4-FFF2-40B4-BE49-F238E27FC236}">
                <a16:creationId xmlns:a16="http://schemas.microsoft.com/office/drawing/2014/main" id="{AF11225E-C075-DE78-D684-278E95655B94}"/>
              </a:ext>
            </a:extLst>
          </p:cNvPr>
          <p:cNvPicPr>
            <a:picLocks noChangeAspect="1"/>
          </p:cNvPicPr>
          <p:nvPr/>
        </p:nvPicPr>
        <p:blipFill>
          <a:blip r:embed="rId4"/>
          <a:stretch>
            <a:fillRect/>
          </a:stretch>
        </p:blipFill>
        <p:spPr>
          <a:xfrm>
            <a:off x="785529" y="3383526"/>
            <a:ext cx="5010150" cy="438150"/>
          </a:xfrm>
          <a:prstGeom prst="rect">
            <a:avLst/>
          </a:prstGeom>
        </p:spPr>
      </p:pic>
      <p:pic>
        <p:nvPicPr>
          <p:cNvPr id="14" name="Picture 13">
            <a:extLst>
              <a:ext uri="{FF2B5EF4-FFF2-40B4-BE49-F238E27FC236}">
                <a16:creationId xmlns:a16="http://schemas.microsoft.com/office/drawing/2014/main" id="{EE90C532-4599-1AB7-C7BC-74A9953418C6}"/>
              </a:ext>
            </a:extLst>
          </p:cNvPr>
          <p:cNvPicPr>
            <a:picLocks noChangeAspect="1"/>
          </p:cNvPicPr>
          <p:nvPr/>
        </p:nvPicPr>
        <p:blipFill>
          <a:blip r:embed="rId5"/>
          <a:stretch>
            <a:fillRect/>
          </a:stretch>
        </p:blipFill>
        <p:spPr>
          <a:xfrm>
            <a:off x="785529" y="4060637"/>
            <a:ext cx="6562725" cy="476250"/>
          </a:xfrm>
          <a:prstGeom prst="rect">
            <a:avLst/>
          </a:prstGeom>
        </p:spPr>
      </p:pic>
    </p:spTree>
    <p:extLst>
      <p:ext uri="{BB962C8B-B14F-4D97-AF65-F5344CB8AC3E}">
        <p14:creationId xmlns:p14="http://schemas.microsoft.com/office/powerpoint/2010/main" val="352019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529627" y="1751986"/>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1600" dirty="0"/>
              <a:t>■ </a:t>
            </a:r>
            <a:r>
              <a:rPr kumimoji="1" lang="en-US" altLang="ja-JP" sz="1600" dirty="0" err="1"/>
              <a:t>GithubActions</a:t>
            </a:r>
            <a:r>
              <a:rPr kumimoji="1" lang="ja-JP" altLang="en-US" sz="1600" dirty="0"/>
              <a:t>の構成による説明 </a:t>
            </a:r>
            <a:r>
              <a:rPr kumimoji="1" lang="en-US" altLang="ja-JP" sz="1600" dirty="0"/>
              <a:t>- Jobs - Runners</a:t>
            </a:r>
            <a:br>
              <a:rPr kumimoji="1" lang="en-US" altLang="ja-JP" sz="1600" dirty="0"/>
            </a:br>
            <a:br>
              <a:rPr kumimoji="1" lang="ja-JP" altLang="en-US" sz="2400" dirty="0"/>
            </a:br>
            <a:br>
              <a:rPr kumimoji="1" lang="en-US" altLang="ja-JP" sz="2400" dirty="0"/>
            </a:b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sp>
        <p:nvSpPr>
          <p:cNvPr id="5" name="Content Placeholder 2">
            <a:extLst>
              <a:ext uri="{FF2B5EF4-FFF2-40B4-BE49-F238E27FC236}">
                <a16:creationId xmlns:a16="http://schemas.microsoft.com/office/drawing/2014/main" id="{BD26F3A7-4F50-2A1C-DA8E-50E245F5A571}"/>
              </a:ext>
            </a:extLst>
          </p:cNvPr>
          <p:cNvSpPr>
            <a:spLocks noGrp="1"/>
          </p:cNvSpPr>
          <p:nvPr>
            <p:ph idx="1"/>
          </p:nvPr>
        </p:nvSpPr>
        <p:spPr>
          <a:xfrm>
            <a:off x="389385" y="5770901"/>
            <a:ext cx="7685037" cy="425139"/>
          </a:xfrm>
        </p:spPr>
        <p:txBody>
          <a:bodyPr/>
          <a:lstStyle/>
          <a:p>
            <a:pPr marL="0" indent="0">
              <a:buNone/>
            </a:pPr>
            <a:r>
              <a:rPr kumimoji="1" lang="ja-JP" altLang="en-US" dirty="0"/>
              <a:t>説明</a:t>
            </a:r>
            <a:endParaRPr kumimoji="1" lang="en-US" altLang="ja-JP" dirty="0"/>
          </a:p>
        </p:txBody>
      </p:sp>
      <p:sp>
        <p:nvSpPr>
          <p:cNvPr id="8" name="Content Placeholder 2">
            <a:extLst>
              <a:ext uri="{FF2B5EF4-FFF2-40B4-BE49-F238E27FC236}">
                <a16:creationId xmlns:a16="http://schemas.microsoft.com/office/drawing/2014/main" id="{0426B16C-9D90-6FF6-55E3-04A2BFEFE7F6}"/>
              </a:ext>
            </a:extLst>
          </p:cNvPr>
          <p:cNvSpPr txBox="1">
            <a:spLocks/>
          </p:cNvSpPr>
          <p:nvPr/>
        </p:nvSpPr>
        <p:spPr>
          <a:xfrm>
            <a:off x="503873" y="6196040"/>
            <a:ext cx="7685037" cy="42513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赤枠が</a:t>
            </a:r>
            <a:r>
              <a:rPr kumimoji="1" lang="en-US" altLang="ja-JP" dirty="0"/>
              <a:t>Runners</a:t>
            </a:r>
            <a:r>
              <a:rPr kumimoji="1" lang="ja-JP" altLang="en-US" dirty="0"/>
              <a:t>の設定</a:t>
            </a:r>
            <a:br>
              <a:rPr kumimoji="1" lang="en-US" altLang="ja-JP" dirty="0"/>
            </a:br>
            <a:r>
              <a:rPr kumimoji="1" lang="en-US" altLang="ja-JP" dirty="0"/>
              <a:t>Jobs</a:t>
            </a:r>
            <a:r>
              <a:rPr kumimoji="1" lang="ja-JP" altLang="en-US" dirty="0"/>
              <a:t>の中の処理は全部</a:t>
            </a:r>
            <a:r>
              <a:rPr kumimoji="1" lang="en-US" altLang="ja-JP" dirty="0"/>
              <a:t>runs-on</a:t>
            </a:r>
            <a:r>
              <a:rPr kumimoji="1" lang="ja-JP" altLang="en-US" dirty="0"/>
              <a:t>で指定した</a:t>
            </a:r>
            <a:r>
              <a:rPr kumimoji="1" lang="en-US" altLang="ja-JP" dirty="0"/>
              <a:t>VM</a:t>
            </a:r>
            <a:r>
              <a:rPr kumimoji="1" lang="ja-JP" altLang="en-US" dirty="0"/>
              <a:t>マシンの中で実行される。</a:t>
            </a:r>
            <a:endParaRPr kumimoji="1" lang="en-US" altLang="ja-JP" dirty="0"/>
          </a:p>
        </p:txBody>
      </p:sp>
      <p:pic>
        <p:nvPicPr>
          <p:cNvPr id="9" name="Picture 8">
            <a:extLst>
              <a:ext uri="{FF2B5EF4-FFF2-40B4-BE49-F238E27FC236}">
                <a16:creationId xmlns:a16="http://schemas.microsoft.com/office/drawing/2014/main" id="{A1B46C92-BEE5-22D1-6AFA-5F63A4D66164}"/>
              </a:ext>
            </a:extLst>
          </p:cNvPr>
          <p:cNvPicPr>
            <a:picLocks noChangeAspect="1"/>
          </p:cNvPicPr>
          <p:nvPr/>
        </p:nvPicPr>
        <p:blipFill>
          <a:blip r:embed="rId2"/>
          <a:stretch>
            <a:fillRect/>
          </a:stretch>
        </p:blipFill>
        <p:spPr>
          <a:xfrm>
            <a:off x="770950" y="2122250"/>
            <a:ext cx="7793629" cy="3590488"/>
          </a:xfrm>
          <a:prstGeom prst="rect">
            <a:avLst/>
          </a:prstGeom>
        </p:spPr>
      </p:pic>
    </p:spTree>
    <p:extLst>
      <p:ext uri="{BB962C8B-B14F-4D97-AF65-F5344CB8AC3E}">
        <p14:creationId xmlns:p14="http://schemas.microsoft.com/office/powerpoint/2010/main" val="98125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86B6-A77D-5E0D-ABEF-63ACFE64CDBE}"/>
              </a:ext>
            </a:extLst>
          </p:cNvPr>
          <p:cNvSpPr>
            <a:spLocks noGrp="1"/>
          </p:cNvSpPr>
          <p:nvPr>
            <p:ph type="title"/>
          </p:nvPr>
        </p:nvSpPr>
        <p:spPr/>
        <p:txBody>
          <a:bodyPr/>
          <a:lstStyle/>
          <a:p>
            <a:r>
              <a:rPr kumimoji="1" lang="ja-JP" altLang="en-US" dirty="0"/>
              <a:t>エビデンス</a:t>
            </a:r>
            <a:endParaRPr kumimoji="1" lang="en-US" altLang="ja-JP" dirty="0"/>
          </a:p>
        </p:txBody>
      </p:sp>
      <p:sp>
        <p:nvSpPr>
          <p:cNvPr id="3" name="Content Placeholder 2">
            <a:extLst>
              <a:ext uri="{FF2B5EF4-FFF2-40B4-BE49-F238E27FC236}">
                <a16:creationId xmlns:a16="http://schemas.microsoft.com/office/drawing/2014/main" id="{81F7BF0C-1FB7-F163-66AF-4A5C7EE94FA0}"/>
              </a:ext>
            </a:extLst>
          </p:cNvPr>
          <p:cNvSpPr>
            <a:spLocks noGrp="1"/>
          </p:cNvSpPr>
          <p:nvPr>
            <p:ph idx="1"/>
          </p:nvPr>
        </p:nvSpPr>
        <p:spPr>
          <a:xfrm>
            <a:off x="457200" y="2096713"/>
            <a:ext cx="7685037" cy="2694743"/>
          </a:xfrm>
        </p:spPr>
        <p:txBody>
          <a:bodyPr>
            <a:normAutofit lnSpcReduction="10000"/>
          </a:bodyPr>
          <a:lstStyle/>
          <a:p>
            <a:pPr marL="0" indent="0">
              <a:buNone/>
            </a:pPr>
            <a:r>
              <a:rPr kumimoji="1" lang="ja-JP" altLang="en-US" dirty="0"/>
              <a:t>手動デプロイせずに変更が反映されるか確認する。</a:t>
            </a:r>
            <a:endParaRPr kumimoji="1" lang="en-US" altLang="ja-JP" dirty="0"/>
          </a:p>
          <a:p>
            <a:pPr marL="0" indent="0">
              <a:buNone/>
            </a:pPr>
            <a:endParaRPr kumimoji="1" lang="en-US" altLang="ja-JP" dirty="0"/>
          </a:p>
          <a:p>
            <a:pPr marL="0" indent="0">
              <a:buNone/>
            </a:pPr>
            <a:r>
              <a:rPr kumimoji="1" lang="ja-JP" altLang="en-US" dirty="0"/>
              <a:t>変更の確認についてはテスト用パスの</a:t>
            </a:r>
            <a:r>
              <a:rPr kumimoji="1" lang="en-US" altLang="ja-JP" dirty="0"/>
              <a:t>html</a:t>
            </a:r>
            <a:r>
              <a:rPr kumimoji="1" lang="ja-JP" altLang="en-US" dirty="0"/>
              <a:t>を作ってプッシュする。</a:t>
            </a:r>
            <a:endParaRPr kumimoji="1" lang="en-US" altLang="ja-JP" dirty="0"/>
          </a:p>
          <a:p>
            <a:pPr marL="0" indent="0">
              <a:buNone/>
            </a:pPr>
            <a:r>
              <a:rPr kumimoji="1" lang="ja-JP" altLang="en-US" dirty="0"/>
              <a:t>変更が反映されたか直打ちして確認する。</a:t>
            </a:r>
            <a:endParaRPr kumimoji="1" lang="en-US" altLang="ja-JP" dirty="0"/>
          </a:p>
          <a:p>
            <a:pPr marL="0" indent="0">
              <a:buNone/>
            </a:pPr>
            <a:r>
              <a:rPr kumimoji="1" lang="ja-JP" altLang="en-US" dirty="0"/>
              <a:t>画面が表示されたら成功</a:t>
            </a:r>
            <a:endParaRPr kumimoji="1" lang="en-US" altLang="ja-JP" dirty="0"/>
          </a:p>
          <a:p>
            <a:pPr marL="0" indent="0">
              <a:buNone/>
            </a:pPr>
            <a:endParaRPr kumimoji="1" lang="en-US" altLang="ja-JP" dirty="0"/>
          </a:p>
          <a:p>
            <a:pPr marL="0" indent="0">
              <a:buNone/>
            </a:pPr>
            <a:r>
              <a:rPr kumimoji="1" lang="ja-JP" altLang="en-US" dirty="0"/>
              <a:t>エビデンス動画は次のページにあります。</a:t>
            </a: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2437610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86B6-A77D-5E0D-ABEF-63ACFE64CDBE}"/>
              </a:ext>
            </a:extLst>
          </p:cNvPr>
          <p:cNvSpPr>
            <a:spLocks noGrp="1"/>
          </p:cNvSpPr>
          <p:nvPr>
            <p:ph type="title"/>
          </p:nvPr>
        </p:nvSpPr>
        <p:spPr/>
        <p:txBody>
          <a:bodyPr/>
          <a:lstStyle/>
          <a:p>
            <a:r>
              <a:rPr kumimoji="1" lang="ja-JP" altLang="en-US" dirty="0"/>
              <a:t>エビデンス</a:t>
            </a:r>
            <a:r>
              <a:rPr kumimoji="1" lang="en-US" altLang="ja-JP" dirty="0"/>
              <a:t>(</a:t>
            </a:r>
            <a:r>
              <a:rPr kumimoji="1" lang="ja-JP" altLang="en-US" dirty="0"/>
              <a:t>動画</a:t>
            </a:r>
            <a:r>
              <a:rPr kumimoji="1" lang="en-US" altLang="ja-JP" dirty="0"/>
              <a:t>)</a:t>
            </a:r>
          </a:p>
        </p:txBody>
      </p:sp>
      <p:pic>
        <p:nvPicPr>
          <p:cNvPr id="5" name="bandicam 2023-07-02 12-22-02-648">
            <a:hlinkClick r:id="" action="ppaction://media"/>
            <a:extLst>
              <a:ext uri="{FF2B5EF4-FFF2-40B4-BE49-F238E27FC236}">
                <a16:creationId xmlns:a16="http://schemas.microsoft.com/office/drawing/2014/main" id="{D50B471A-D7D4-4C8D-E3C1-A035A692649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3501" y="2075908"/>
            <a:ext cx="7783259" cy="4288316"/>
          </a:xfrm>
        </p:spPr>
      </p:pic>
    </p:spTree>
    <p:extLst>
      <p:ext uri="{BB962C8B-B14F-4D97-AF65-F5344CB8AC3E}">
        <p14:creationId xmlns:p14="http://schemas.microsoft.com/office/powerpoint/2010/main" val="256748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F9C0-8C82-92E1-9D03-B29076FCF468}"/>
              </a:ext>
            </a:extLst>
          </p:cNvPr>
          <p:cNvSpPr>
            <a:spLocks noGrp="1"/>
          </p:cNvSpPr>
          <p:nvPr>
            <p:ph type="title"/>
          </p:nvPr>
        </p:nvSpPr>
        <p:spPr/>
        <p:txBody>
          <a:bodyPr>
            <a:normAutofit/>
          </a:bodyPr>
          <a:lstStyle/>
          <a:p>
            <a:pPr marL="0" indent="0">
              <a:buNone/>
            </a:pPr>
            <a:r>
              <a:rPr kumimoji="1" lang="ja-JP" altLang="en-US" sz="2800" dirty="0"/>
              <a:t>感想</a:t>
            </a:r>
            <a:endParaRPr kumimoji="1" lang="en-US" altLang="ja-JP" sz="2800" dirty="0"/>
          </a:p>
        </p:txBody>
      </p:sp>
      <p:sp>
        <p:nvSpPr>
          <p:cNvPr id="3" name="Content Placeholder 2">
            <a:extLst>
              <a:ext uri="{FF2B5EF4-FFF2-40B4-BE49-F238E27FC236}">
                <a16:creationId xmlns:a16="http://schemas.microsoft.com/office/drawing/2014/main" id="{046F36BB-9905-0119-9826-77DE456387EE}"/>
              </a:ext>
            </a:extLst>
          </p:cNvPr>
          <p:cNvSpPr>
            <a:spLocks noGrp="1"/>
          </p:cNvSpPr>
          <p:nvPr>
            <p:ph idx="1"/>
          </p:nvPr>
        </p:nvSpPr>
        <p:spPr/>
        <p:txBody>
          <a:bodyPr/>
          <a:lstStyle/>
          <a:p>
            <a:pPr marL="457200" indent="-457200">
              <a:buFont typeface="+mj-ea"/>
              <a:buAutoNum type="circleNumDbPlain"/>
            </a:pPr>
            <a:r>
              <a:rPr kumimoji="1" lang="ja-JP" altLang="en-US" dirty="0"/>
              <a:t>企画書で計画した時結構力を入れました。その結果企画書通りにできてさらに試行錯誤なしで実装できてよかったです。</a:t>
            </a:r>
            <a:endParaRPr kumimoji="1" lang="en-US" altLang="ja-JP" dirty="0"/>
          </a:p>
          <a:p>
            <a:pPr marL="457200" indent="-457200">
              <a:buFont typeface="+mj-ea"/>
              <a:buAutoNum type="circleNumDbPlain"/>
            </a:pPr>
            <a:r>
              <a:rPr kumimoji="1" lang="en-US" altLang="ja-JP" dirty="0"/>
              <a:t>CI</a:t>
            </a:r>
            <a:r>
              <a:rPr kumimoji="1" lang="ja-JP" altLang="en-US" dirty="0"/>
              <a:t>・</a:t>
            </a:r>
            <a:r>
              <a:rPr kumimoji="1" lang="en-US" altLang="ja-JP" dirty="0"/>
              <a:t>CD</a:t>
            </a:r>
            <a:r>
              <a:rPr kumimoji="1" lang="ja-JP" altLang="en-US" dirty="0"/>
              <a:t>は必修だと思います。</a:t>
            </a:r>
            <a:r>
              <a:rPr kumimoji="1" lang="en-US" altLang="ja-JP" dirty="0"/>
              <a:t>CI</a:t>
            </a:r>
            <a:r>
              <a:rPr kumimoji="1" lang="ja-JP" altLang="en-US" dirty="0"/>
              <a:t>・</a:t>
            </a:r>
            <a:r>
              <a:rPr kumimoji="1" lang="en-US" altLang="ja-JP" dirty="0"/>
              <a:t>CD</a:t>
            </a:r>
            <a:r>
              <a:rPr kumimoji="1" lang="ja-JP" altLang="en-US" dirty="0"/>
              <a:t>投入によりより早く開発ができるようになったと思います。</a:t>
            </a:r>
            <a:endParaRPr kumimoji="1" lang="en-US" altLang="ja-JP" dirty="0"/>
          </a:p>
          <a:p>
            <a:pPr marL="457200" indent="-457200">
              <a:buFont typeface="+mj-ea"/>
              <a:buAutoNum type="circleNumDbPlain"/>
            </a:pPr>
            <a:r>
              <a:rPr kumimoji="1" lang="en-US" altLang="ja-JP" dirty="0" err="1"/>
              <a:t>Github</a:t>
            </a:r>
            <a:r>
              <a:rPr kumimoji="1" lang="ja-JP" altLang="en-US" dirty="0"/>
              <a:t>のページで環境変数設定、状態確認等ができてとても使いやすかったです。</a:t>
            </a:r>
            <a:endParaRPr kumimoji="1" lang="en-US" altLang="ja-JP" dirty="0"/>
          </a:p>
        </p:txBody>
      </p:sp>
    </p:spTree>
    <p:extLst>
      <p:ext uri="{BB962C8B-B14F-4D97-AF65-F5344CB8AC3E}">
        <p14:creationId xmlns:p14="http://schemas.microsoft.com/office/powerpoint/2010/main" val="171719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ed pencils inside a pencil holder which is on top of a wood table">
            <a:extLst>
              <a:ext uri="{FF2B5EF4-FFF2-40B4-BE49-F238E27FC236}">
                <a16:creationId xmlns:a16="http://schemas.microsoft.com/office/drawing/2014/main" id="{3BD459DE-D67C-982C-255D-7EF7E6C55071}"/>
              </a:ext>
            </a:extLst>
          </p:cNvPr>
          <p:cNvPicPr>
            <a:picLocks noChangeAspect="1"/>
          </p:cNvPicPr>
          <p:nvPr/>
        </p:nvPicPr>
        <p:blipFill rotWithShape="1">
          <a:blip r:embed="rId2">
            <a:alphaModFix amt="60000"/>
          </a:blip>
          <a:srcRect t="15709" r="-1" b="-1"/>
          <a:stretch/>
        </p:blipFill>
        <p:spPr>
          <a:xfrm>
            <a:off x="20" y="10"/>
            <a:ext cx="12188921" cy="6857990"/>
          </a:xfrm>
          <a:prstGeom prst="rect">
            <a:avLst/>
          </a:prstGeom>
        </p:spPr>
      </p:pic>
      <p:sp>
        <p:nvSpPr>
          <p:cNvPr id="2" name="Title 1">
            <a:extLst>
              <a:ext uri="{FF2B5EF4-FFF2-40B4-BE49-F238E27FC236}">
                <a16:creationId xmlns:a16="http://schemas.microsoft.com/office/drawing/2014/main" id="{91C20A66-E72C-5C68-A777-C3B6336DAEA8}"/>
              </a:ext>
            </a:extLst>
          </p:cNvPr>
          <p:cNvSpPr>
            <a:spLocks noGrp="1"/>
          </p:cNvSpPr>
          <p:nvPr>
            <p:ph type="ctrTitle"/>
          </p:nvPr>
        </p:nvSpPr>
        <p:spPr>
          <a:xfrm>
            <a:off x="394232" y="686020"/>
            <a:ext cx="8722607" cy="2742980"/>
          </a:xfrm>
        </p:spPr>
        <p:txBody>
          <a:bodyPr>
            <a:normAutofit/>
          </a:bodyPr>
          <a:lstStyle/>
          <a:p>
            <a:r>
              <a:rPr kumimoji="1" lang="ja-JP" altLang="en-US" sz="4000" dirty="0">
                <a:solidFill>
                  <a:srgbClr val="FFFFFF"/>
                </a:solidFill>
              </a:rPr>
              <a:t>ご清聴ありがとうございました。</a:t>
            </a:r>
          </a:p>
        </p:txBody>
      </p:sp>
    </p:spTree>
    <p:extLst>
      <p:ext uri="{BB962C8B-B14F-4D97-AF65-F5344CB8AC3E}">
        <p14:creationId xmlns:p14="http://schemas.microsoft.com/office/powerpoint/2010/main" val="33896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CF76-0A5D-4F9F-E440-B9448AD46C70}"/>
              </a:ext>
            </a:extLst>
          </p:cNvPr>
          <p:cNvSpPr>
            <a:spLocks noGrp="1"/>
          </p:cNvSpPr>
          <p:nvPr>
            <p:ph type="title"/>
          </p:nvPr>
        </p:nvSpPr>
        <p:spPr/>
        <p:txBody>
          <a:bodyPr/>
          <a:lstStyle/>
          <a:p>
            <a:r>
              <a:rPr kumimoji="1" lang="ja-JP" altLang="en-US" dirty="0"/>
              <a:t>アゼンダー</a:t>
            </a:r>
          </a:p>
        </p:txBody>
      </p:sp>
      <p:sp>
        <p:nvSpPr>
          <p:cNvPr id="3" name="Content Placeholder 2">
            <a:extLst>
              <a:ext uri="{FF2B5EF4-FFF2-40B4-BE49-F238E27FC236}">
                <a16:creationId xmlns:a16="http://schemas.microsoft.com/office/drawing/2014/main" id="{711181DB-395E-C7D9-F707-E21FFD711719}"/>
              </a:ext>
            </a:extLst>
          </p:cNvPr>
          <p:cNvSpPr>
            <a:spLocks noGrp="1"/>
          </p:cNvSpPr>
          <p:nvPr>
            <p:ph idx="1"/>
          </p:nvPr>
        </p:nvSpPr>
        <p:spPr/>
        <p:txBody>
          <a:bodyPr/>
          <a:lstStyle/>
          <a:p>
            <a:r>
              <a:rPr kumimoji="1" lang="en-US" altLang="ja-JP" dirty="0" err="1"/>
              <a:t>GithubActions</a:t>
            </a:r>
            <a:r>
              <a:rPr kumimoji="1" lang="ja-JP" altLang="en-US" dirty="0"/>
              <a:t>の簡単な説明</a:t>
            </a:r>
            <a:endParaRPr kumimoji="1" lang="en-US" altLang="ja-JP" dirty="0"/>
          </a:p>
          <a:p>
            <a:pPr marL="0" indent="0">
              <a:buNone/>
            </a:pPr>
            <a:r>
              <a:rPr kumimoji="1" lang="ja-JP" altLang="en-US" dirty="0"/>
              <a:t>　</a:t>
            </a:r>
            <a:r>
              <a:rPr kumimoji="1" lang="en-US" altLang="ja-JP" dirty="0"/>
              <a:t>※</a:t>
            </a:r>
            <a:r>
              <a:rPr kumimoji="1" lang="ja-JP" altLang="en-US" dirty="0">
                <a:hlinkClick r:id="rId2"/>
              </a:rPr>
              <a:t>デプロイ自動化</a:t>
            </a:r>
            <a:r>
              <a:rPr kumimoji="1" lang="en-US" altLang="ja-JP" dirty="0">
                <a:hlinkClick r:id="rId2"/>
              </a:rPr>
              <a:t>.pptx</a:t>
            </a:r>
            <a:r>
              <a:rPr kumimoji="1" lang="ja-JP" altLang="en-US" dirty="0"/>
              <a:t>のタイトル「</a:t>
            </a:r>
            <a:r>
              <a:rPr kumimoji="1" lang="ja-JP" altLang="en-US" dirty="0">
                <a:solidFill>
                  <a:srgbClr val="FFFFFF"/>
                </a:solidFill>
              </a:rPr>
              <a:t>デプロイ自動化</a:t>
            </a:r>
            <a:r>
              <a:rPr kumimoji="1" lang="ja-JP" altLang="en-US" dirty="0"/>
              <a:t>ツール選択」で説明した理由により、デプロイ自動化には</a:t>
            </a:r>
            <a:r>
              <a:rPr kumimoji="1" lang="en-US" altLang="ja-JP" dirty="0" err="1"/>
              <a:t>GithubActions</a:t>
            </a:r>
            <a:r>
              <a:rPr kumimoji="1" lang="ja-JP" altLang="en-US" dirty="0"/>
              <a:t>を選びした。</a:t>
            </a:r>
            <a:endParaRPr kumimoji="1" lang="en-US" altLang="ja-JP" dirty="0"/>
          </a:p>
          <a:p>
            <a:r>
              <a:rPr kumimoji="1" lang="ja-JP" altLang="en-US" dirty="0"/>
              <a:t>実装コードの説明</a:t>
            </a:r>
            <a:endParaRPr kumimoji="1" lang="en-US" altLang="ja-JP" dirty="0"/>
          </a:p>
          <a:p>
            <a:endParaRPr kumimoji="1" lang="en-US" altLang="ja-JP" dirty="0"/>
          </a:p>
          <a:p>
            <a:r>
              <a:rPr kumimoji="1" lang="ja-JP" altLang="en-US" dirty="0"/>
              <a:t>エビデンス</a:t>
            </a:r>
            <a:endParaRPr kumimoji="1" lang="en-US" altLang="ja-JP" dirty="0"/>
          </a:p>
          <a:p>
            <a:endParaRPr kumimoji="1" lang="en-US" altLang="ja-JP" dirty="0"/>
          </a:p>
          <a:p>
            <a:r>
              <a:rPr kumimoji="1" lang="ja-JP" altLang="en-US" dirty="0"/>
              <a:t>感想</a:t>
            </a:r>
            <a:endParaRPr kumimoji="1" lang="en-US" altLang="ja-JP" dirty="0"/>
          </a:p>
        </p:txBody>
      </p:sp>
    </p:spTree>
    <p:extLst>
      <p:ext uri="{BB962C8B-B14F-4D97-AF65-F5344CB8AC3E}">
        <p14:creationId xmlns:p14="http://schemas.microsoft.com/office/powerpoint/2010/main" val="220359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FC53-D7DD-6C5F-9FF6-D6DB39DF0335}"/>
              </a:ext>
            </a:extLst>
          </p:cNvPr>
          <p:cNvSpPr>
            <a:spLocks noGrp="1"/>
          </p:cNvSpPr>
          <p:nvPr>
            <p:ph type="title"/>
          </p:nvPr>
        </p:nvSpPr>
        <p:spPr/>
        <p:txBody>
          <a:bodyPr/>
          <a:lstStyle/>
          <a:p>
            <a:r>
              <a:rPr kumimoji="1" lang="en-US" altLang="ja-JP" dirty="0" err="1"/>
              <a:t>GithubActions</a:t>
            </a:r>
            <a:r>
              <a:rPr kumimoji="1" lang="ja-JP" altLang="en-US" dirty="0"/>
              <a:t>の簡単な説明</a:t>
            </a:r>
            <a:br>
              <a:rPr kumimoji="1" lang="en-US" altLang="ja-JP" dirty="0"/>
            </a:br>
            <a:endParaRPr kumimoji="1" lang="ja-JP" altLang="en-US" dirty="0"/>
          </a:p>
        </p:txBody>
      </p:sp>
      <p:sp>
        <p:nvSpPr>
          <p:cNvPr id="3" name="Content Placeholder 2">
            <a:extLst>
              <a:ext uri="{FF2B5EF4-FFF2-40B4-BE49-F238E27FC236}">
                <a16:creationId xmlns:a16="http://schemas.microsoft.com/office/drawing/2014/main" id="{75E0256B-1226-3025-052F-7352F3777C64}"/>
              </a:ext>
            </a:extLst>
          </p:cNvPr>
          <p:cNvSpPr>
            <a:spLocks noGrp="1"/>
          </p:cNvSpPr>
          <p:nvPr>
            <p:ph idx="1"/>
          </p:nvPr>
        </p:nvSpPr>
        <p:spPr/>
        <p:txBody>
          <a:bodyPr>
            <a:normAutofit fontScale="70000" lnSpcReduction="20000"/>
          </a:bodyPr>
          <a:lstStyle/>
          <a:p>
            <a:pPr marL="457200" indent="-457200">
              <a:buFont typeface="+mj-ea"/>
              <a:buAutoNum type="circleNumDbPlain"/>
            </a:pPr>
            <a:endParaRPr kumimoji="1" lang="en-US" altLang="ja-JP" dirty="0"/>
          </a:p>
          <a:p>
            <a:pPr marL="457200" indent="-457200">
              <a:buFont typeface="+mj-ea"/>
              <a:buAutoNum type="circleNumDbPlain"/>
            </a:pPr>
            <a:r>
              <a:rPr kumimoji="1" lang="en-US" altLang="ja-JP" dirty="0" err="1"/>
              <a:t>GithubActions</a:t>
            </a:r>
            <a:r>
              <a:rPr kumimoji="1" lang="ja-JP" altLang="en-US" dirty="0"/>
              <a:t>は</a:t>
            </a:r>
            <a:r>
              <a:rPr kumimoji="1" lang="en-US" altLang="ja-JP" dirty="0" err="1"/>
              <a:t>yml</a:t>
            </a:r>
            <a:r>
              <a:rPr kumimoji="1" lang="ja-JP" altLang="en-US" dirty="0"/>
              <a:t>ファイルで構成される。</a:t>
            </a:r>
            <a:endParaRPr kumimoji="1" lang="en-US" altLang="ja-JP" dirty="0"/>
          </a:p>
          <a:p>
            <a:pPr marL="457200" indent="-457200">
              <a:buFont typeface="+mj-ea"/>
              <a:buAutoNum type="circleNumDbPlain"/>
            </a:pPr>
            <a:endParaRPr kumimoji="1" lang="en-US" altLang="ja-JP" dirty="0"/>
          </a:p>
          <a:p>
            <a:pPr marL="457200" indent="-457200">
              <a:buFont typeface="+mj-ea"/>
              <a:buAutoNum type="circleNumDbPlain"/>
            </a:pPr>
            <a:r>
              <a:rPr kumimoji="1" lang="ja-JP" altLang="en-US" dirty="0"/>
              <a:t>指定したパスに①のファイルを配置する必要がある。</a:t>
            </a:r>
            <a:endParaRPr kumimoji="1" lang="en-US" altLang="ja-JP" dirty="0"/>
          </a:p>
          <a:p>
            <a:pPr lvl="1">
              <a:buFont typeface="Wingdings" panose="05000000000000000000" pitchFamily="2" charset="2"/>
              <a:buChar char="l"/>
            </a:pPr>
            <a:r>
              <a:rPr kumimoji="1" lang="en-US" altLang="ja-JP" dirty="0"/>
              <a:t> </a:t>
            </a:r>
            <a:r>
              <a:rPr kumimoji="1" lang="ja-JP" altLang="en-US" dirty="0"/>
              <a:t>パス：レポジトリのルートパス</a:t>
            </a:r>
            <a:r>
              <a:rPr kumimoji="1" lang="en-US" altLang="ja-JP" dirty="0"/>
              <a:t>/.</a:t>
            </a:r>
            <a:r>
              <a:rPr kumimoji="1" lang="en-US" altLang="ja-JP" dirty="0" err="1"/>
              <a:t>github</a:t>
            </a:r>
            <a:r>
              <a:rPr kumimoji="1" lang="en-US" altLang="ja-JP" dirty="0"/>
              <a:t>/workflows/</a:t>
            </a:r>
            <a:r>
              <a:rPr kumimoji="1" lang="en-US" altLang="ja-JP" dirty="0" err="1"/>
              <a:t>xxx.yml</a:t>
            </a:r>
            <a:endParaRPr kumimoji="1" lang="en-US" altLang="ja-JP" dirty="0"/>
          </a:p>
          <a:p>
            <a:pPr marL="457200" lvl="1" indent="0">
              <a:buNone/>
            </a:pPr>
            <a:endParaRPr kumimoji="1" lang="en-US" altLang="ja-JP" dirty="0"/>
          </a:p>
          <a:p>
            <a:pPr marL="457200" indent="-457200">
              <a:buFont typeface="+mj-ea"/>
              <a:buAutoNum type="circleNumDbPlain"/>
            </a:pPr>
            <a:r>
              <a:rPr kumimoji="1" lang="en-US" altLang="ja-JP" dirty="0" err="1"/>
              <a:t>GithubActions</a:t>
            </a:r>
            <a:r>
              <a:rPr kumimoji="1" lang="ja-JP" altLang="en-US" dirty="0"/>
              <a:t>の構成</a:t>
            </a:r>
            <a:endParaRPr kumimoji="1" lang="en-US" altLang="ja-JP" dirty="0"/>
          </a:p>
          <a:p>
            <a:pPr marL="914400" lvl="1" indent="-457200">
              <a:buFont typeface="+mj-ea"/>
              <a:buAutoNum type="circleNumDbPlain"/>
            </a:pPr>
            <a:r>
              <a:rPr kumimoji="1" lang="en-US" altLang="ja-JP" dirty="0"/>
              <a:t>Events</a:t>
            </a:r>
          </a:p>
          <a:p>
            <a:pPr lvl="2">
              <a:buFont typeface="Wingdings" panose="05000000000000000000" pitchFamily="2" charset="2"/>
              <a:buChar char="l"/>
            </a:pPr>
            <a:r>
              <a:rPr kumimoji="1" lang="en-US" altLang="ja-JP" dirty="0"/>
              <a:t>Push</a:t>
            </a:r>
            <a:r>
              <a:rPr kumimoji="1" lang="ja-JP" altLang="en-US" dirty="0"/>
              <a:t>、</a:t>
            </a:r>
            <a:r>
              <a:rPr kumimoji="1" lang="en-US" altLang="ja-JP" dirty="0"/>
              <a:t>Pull Request</a:t>
            </a:r>
            <a:r>
              <a:rPr kumimoji="1" lang="ja-JP" altLang="en-US" dirty="0"/>
              <a:t>等のイベント</a:t>
            </a:r>
            <a:endParaRPr kumimoji="1" lang="en-US" altLang="ja-JP" dirty="0"/>
          </a:p>
          <a:p>
            <a:pPr marL="914400" lvl="1" indent="-457200">
              <a:buFont typeface="+mj-ea"/>
              <a:buAutoNum type="circleNumDbPlain"/>
            </a:pPr>
            <a:r>
              <a:rPr kumimoji="1" lang="en-US" altLang="ja-JP" dirty="0"/>
              <a:t>Workflows</a:t>
            </a:r>
          </a:p>
          <a:p>
            <a:pPr lvl="2">
              <a:buFont typeface="Wingdings" panose="05000000000000000000" pitchFamily="2" charset="2"/>
              <a:buChar char="l"/>
            </a:pPr>
            <a:r>
              <a:rPr kumimoji="1" lang="en-US" altLang="ja-JP" dirty="0"/>
              <a:t>Events</a:t>
            </a:r>
            <a:r>
              <a:rPr kumimoji="1" lang="ja-JP" altLang="en-US" dirty="0"/>
              <a:t>に対し、行う処理</a:t>
            </a:r>
            <a:endParaRPr kumimoji="1" lang="en-US" altLang="ja-JP" dirty="0"/>
          </a:p>
          <a:p>
            <a:pPr marL="914400" lvl="1" indent="-457200">
              <a:buFont typeface="+mj-ea"/>
              <a:buAutoNum type="circleNumDbPlain"/>
            </a:pPr>
            <a:r>
              <a:rPr kumimoji="1" lang="en-US" altLang="ja-JP" dirty="0"/>
              <a:t>Jobs</a:t>
            </a:r>
          </a:p>
          <a:p>
            <a:pPr lvl="2">
              <a:buFont typeface="Wingdings" panose="05000000000000000000" pitchFamily="2" charset="2"/>
              <a:buChar char="l"/>
            </a:pPr>
            <a:r>
              <a:rPr kumimoji="1" lang="en-US" altLang="ja-JP" dirty="0"/>
              <a:t>Workflows</a:t>
            </a:r>
            <a:r>
              <a:rPr kumimoji="1" lang="ja-JP" altLang="en-US" dirty="0"/>
              <a:t>に対し、更に小さい処理単位に分けた処理達</a:t>
            </a:r>
            <a:endParaRPr kumimoji="1" lang="en-US" altLang="ja-JP" dirty="0"/>
          </a:p>
          <a:p>
            <a:pPr marL="914400" lvl="1" indent="-457200">
              <a:buFont typeface="+mj-ea"/>
              <a:buAutoNum type="circleNumDbPlain"/>
            </a:pPr>
            <a:r>
              <a:rPr kumimoji="1" lang="en-US" altLang="ja-JP" dirty="0"/>
              <a:t>Actions</a:t>
            </a:r>
          </a:p>
          <a:p>
            <a:pPr lvl="2">
              <a:buFont typeface="Wingdings" panose="05000000000000000000" pitchFamily="2" charset="2"/>
              <a:buChar char="l"/>
            </a:pPr>
            <a:r>
              <a:rPr kumimoji="1" lang="ja-JP" altLang="en-US" dirty="0"/>
              <a:t>他の人々が作った</a:t>
            </a:r>
            <a:r>
              <a:rPr kumimoji="1" lang="en-US" altLang="ja-JP" dirty="0" err="1"/>
              <a:t>GithubActions</a:t>
            </a:r>
            <a:r>
              <a:rPr kumimoji="1" lang="ja-JP" altLang="en-US" dirty="0"/>
              <a:t>のライブラリ。他の人の</a:t>
            </a:r>
            <a:r>
              <a:rPr kumimoji="1" lang="en-US" altLang="ja-JP" dirty="0" err="1"/>
              <a:t>GithubActions</a:t>
            </a:r>
            <a:r>
              <a:rPr kumimoji="1" lang="ja-JP" altLang="en-US" dirty="0"/>
              <a:t>を簡単に使える。</a:t>
            </a:r>
            <a:endParaRPr kumimoji="1" lang="en-US" altLang="ja-JP" dirty="0"/>
          </a:p>
          <a:p>
            <a:pPr marL="914400" lvl="1" indent="-457200">
              <a:buFont typeface="+mj-ea"/>
              <a:buAutoNum type="circleNumDbPlain"/>
            </a:pPr>
            <a:r>
              <a:rPr kumimoji="1" lang="en-US" altLang="ja-JP" dirty="0"/>
              <a:t>Runners</a:t>
            </a:r>
          </a:p>
          <a:p>
            <a:pPr lvl="2">
              <a:buFont typeface="Wingdings" panose="05000000000000000000" pitchFamily="2" charset="2"/>
              <a:buChar char="l"/>
            </a:pPr>
            <a:r>
              <a:rPr kumimoji="1" lang="en-US" altLang="ja-JP" dirty="0"/>
              <a:t>Job</a:t>
            </a:r>
            <a:r>
              <a:rPr kumimoji="1" lang="ja-JP" altLang="en-US" dirty="0"/>
              <a:t>を実行する</a:t>
            </a:r>
            <a:r>
              <a:rPr kumimoji="1" lang="en-US" altLang="ja-JP" dirty="0"/>
              <a:t>VM</a:t>
            </a:r>
            <a:r>
              <a:rPr kumimoji="1" lang="ja-JP" altLang="en-US" dirty="0"/>
              <a:t>マシン。例</a:t>
            </a:r>
            <a:r>
              <a:rPr kumimoji="1" lang="en-US" altLang="ja-JP" dirty="0"/>
              <a:t>)Ubuntu</a:t>
            </a:r>
            <a:r>
              <a:rPr kumimoji="1" lang="ja-JP" altLang="en-US" dirty="0"/>
              <a:t>、</a:t>
            </a:r>
            <a:r>
              <a:rPr kumimoji="1" lang="en-US" altLang="ja-JP" dirty="0"/>
              <a:t>Windows</a:t>
            </a:r>
          </a:p>
          <a:p>
            <a:pPr marL="457200" lvl="1" indent="0">
              <a:buNone/>
            </a:pPr>
            <a:endParaRPr kumimoji="1" lang="en-US" altLang="ja-JP" dirty="0">
              <a:hlinkClick r:id="rId2"/>
            </a:endParaRPr>
          </a:p>
        </p:txBody>
      </p:sp>
    </p:spTree>
    <p:extLst>
      <p:ext uri="{BB962C8B-B14F-4D97-AF65-F5344CB8AC3E}">
        <p14:creationId xmlns:p14="http://schemas.microsoft.com/office/powerpoint/2010/main" val="267589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CF76-0A5D-4F9F-E440-B9448AD46C70}"/>
              </a:ext>
            </a:extLst>
          </p:cNvPr>
          <p:cNvSpPr>
            <a:spLocks noGrp="1"/>
          </p:cNvSpPr>
          <p:nvPr>
            <p:ph type="title"/>
          </p:nvPr>
        </p:nvSpPr>
        <p:spPr/>
        <p:txBody>
          <a:bodyPr/>
          <a:lstStyle/>
          <a:p>
            <a:r>
              <a:rPr kumimoji="1" lang="ja-JP" altLang="en-US" dirty="0"/>
              <a:t>実装コードの説明</a:t>
            </a:r>
            <a:endParaRPr kumimoji="1" lang="en-US" altLang="ja-JP" dirty="0"/>
          </a:p>
        </p:txBody>
      </p:sp>
      <p:sp>
        <p:nvSpPr>
          <p:cNvPr id="3" name="Content Placeholder 2">
            <a:extLst>
              <a:ext uri="{FF2B5EF4-FFF2-40B4-BE49-F238E27FC236}">
                <a16:creationId xmlns:a16="http://schemas.microsoft.com/office/drawing/2014/main" id="{711181DB-395E-C7D9-F707-E21FFD711719}"/>
              </a:ext>
            </a:extLst>
          </p:cNvPr>
          <p:cNvSpPr>
            <a:spLocks noGrp="1"/>
          </p:cNvSpPr>
          <p:nvPr>
            <p:ph idx="1"/>
          </p:nvPr>
        </p:nvSpPr>
        <p:spPr/>
        <p:txBody>
          <a:bodyPr>
            <a:normAutofit fontScale="70000" lnSpcReduction="20000"/>
          </a:bodyPr>
          <a:lstStyle/>
          <a:p>
            <a:pPr marL="0" indent="0">
              <a:buNone/>
            </a:pPr>
            <a:r>
              <a:rPr kumimoji="1" lang="en-US" altLang="ja-JP" dirty="0"/>
              <a:t>※</a:t>
            </a:r>
            <a:r>
              <a:rPr kumimoji="1" lang="ja-JP" altLang="en-US" dirty="0"/>
              <a:t>全コードは</a:t>
            </a:r>
            <a:r>
              <a:rPr kumimoji="1" lang="ja-JP" altLang="en-US" dirty="0">
                <a:hlinkClick r:id="rId2"/>
              </a:rPr>
              <a:t>こちら</a:t>
            </a:r>
            <a:r>
              <a:rPr kumimoji="1" lang="ja-JP" altLang="en-US" dirty="0"/>
              <a:t>を参考</a:t>
            </a:r>
            <a:endParaRPr kumimoji="1" lang="en-US" altLang="ja-JP" dirty="0"/>
          </a:p>
          <a:p>
            <a:pPr marL="0" indent="0">
              <a:buNone/>
            </a:pPr>
            <a:endParaRPr kumimoji="1" lang="en-US" altLang="ja-JP" dirty="0"/>
          </a:p>
          <a:p>
            <a:pPr marL="0" indent="0">
              <a:buNone/>
            </a:pPr>
            <a:r>
              <a:rPr kumimoji="1" lang="ja-JP" altLang="en-US" dirty="0"/>
              <a:t>コードについて下記の順で説明します。</a:t>
            </a:r>
            <a:endParaRPr kumimoji="1" lang="en-US" altLang="ja-JP" dirty="0"/>
          </a:p>
          <a:p>
            <a:pPr marL="0" indent="0">
              <a:buNone/>
            </a:pPr>
            <a:endParaRPr kumimoji="1" lang="en-US" altLang="ja-JP" dirty="0"/>
          </a:p>
          <a:p>
            <a:pPr>
              <a:buFont typeface="Wingdings" panose="05000000000000000000" pitchFamily="2" charset="2"/>
              <a:buChar char="n"/>
            </a:pPr>
            <a:r>
              <a:rPr kumimoji="1" lang="ja-JP" altLang="en-US" dirty="0"/>
              <a:t>難しい実装の内容は排除してやっていること</a:t>
            </a:r>
            <a:endParaRPr kumimoji="1" lang="en-US" altLang="ja-JP" dirty="0"/>
          </a:p>
          <a:p>
            <a:pPr>
              <a:buFont typeface="Wingdings" panose="05000000000000000000" pitchFamily="2" charset="2"/>
              <a:buChar char="n"/>
            </a:pPr>
            <a:r>
              <a:rPr kumimoji="1" lang="en-US" altLang="ja-JP" dirty="0" err="1"/>
              <a:t>GithubActions</a:t>
            </a:r>
            <a:r>
              <a:rPr kumimoji="1" lang="ja-JP" altLang="en-US" dirty="0"/>
              <a:t>の構成による説明</a:t>
            </a:r>
            <a:endParaRPr kumimoji="1" lang="en-US" altLang="ja-JP" dirty="0"/>
          </a:p>
          <a:p>
            <a:pPr marL="914400" lvl="1" indent="-457200">
              <a:buFont typeface="+mj-ea"/>
              <a:buAutoNum type="circleNumDbPlain"/>
            </a:pPr>
            <a:r>
              <a:rPr kumimoji="1" lang="en-US" altLang="ja-JP" dirty="0"/>
              <a:t>Events</a:t>
            </a:r>
          </a:p>
          <a:p>
            <a:pPr marL="914400" lvl="1" indent="-457200">
              <a:buFont typeface="+mj-ea"/>
              <a:buAutoNum type="circleNumDbPlain"/>
            </a:pPr>
            <a:r>
              <a:rPr kumimoji="1" lang="en-US" altLang="ja-JP" dirty="0"/>
              <a:t>Workflows</a:t>
            </a:r>
          </a:p>
          <a:p>
            <a:pPr marL="914400" lvl="1" indent="-457200">
              <a:buFont typeface="+mj-ea"/>
              <a:buAutoNum type="circleNumDbPlain"/>
            </a:pPr>
            <a:r>
              <a:rPr kumimoji="1" lang="en-US" altLang="ja-JP" dirty="0"/>
              <a:t>Jobs</a:t>
            </a:r>
          </a:p>
          <a:p>
            <a:pPr lvl="2">
              <a:buFont typeface="Wingdings" panose="05000000000000000000" pitchFamily="2" charset="2"/>
              <a:buChar char="l"/>
            </a:pPr>
            <a:r>
              <a:rPr kumimoji="1" lang="en-US" altLang="ja-JP" dirty="0"/>
              <a:t>Checkout</a:t>
            </a:r>
          </a:p>
          <a:p>
            <a:pPr lvl="2">
              <a:buFont typeface="Wingdings" panose="05000000000000000000" pitchFamily="2" charset="2"/>
              <a:buChar char="l"/>
            </a:pPr>
            <a:r>
              <a:rPr kumimoji="1" lang="en-US" altLang="ja-JP" dirty="0"/>
              <a:t>Java</a:t>
            </a:r>
            <a:r>
              <a:rPr kumimoji="1" lang="ja-JP" altLang="en-US" dirty="0"/>
              <a:t>をインストール</a:t>
            </a:r>
            <a:endParaRPr kumimoji="1" lang="en-US" altLang="ja-JP" dirty="0"/>
          </a:p>
          <a:p>
            <a:pPr lvl="2">
              <a:buFont typeface="Wingdings" panose="05000000000000000000" pitchFamily="2" charset="2"/>
              <a:buChar char="l"/>
            </a:pPr>
            <a:r>
              <a:rPr kumimoji="1" lang="en-US" altLang="ja-JP" dirty="0"/>
              <a:t>maven</a:t>
            </a:r>
            <a:r>
              <a:rPr kumimoji="1" lang="ja-JP" altLang="en-US" dirty="0"/>
              <a:t>によるビルド</a:t>
            </a:r>
            <a:endParaRPr kumimoji="1" lang="en-US" altLang="ja-JP" dirty="0"/>
          </a:p>
          <a:p>
            <a:pPr lvl="2">
              <a:buFont typeface="Wingdings" panose="05000000000000000000" pitchFamily="2" charset="2"/>
              <a:buChar char="l"/>
            </a:pPr>
            <a:r>
              <a:rPr kumimoji="1" lang="ja-JP" altLang="en-US" dirty="0"/>
              <a:t>サーバーへ</a:t>
            </a:r>
            <a:r>
              <a:rPr kumimoji="1" lang="en-US" altLang="ja-JP" dirty="0"/>
              <a:t>jar</a:t>
            </a:r>
            <a:r>
              <a:rPr kumimoji="1" lang="ja-JP" altLang="en-US" dirty="0"/>
              <a:t>をアップロード</a:t>
            </a:r>
            <a:endParaRPr kumimoji="1" lang="en-US" altLang="ja-JP" dirty="0"/>
          </a:p>
          <a:p>
            <a:pPr lvl="2">
              <a:buFont typeface="Wingdings" panose="05000000000000000000" pitchFamily="2" charset="2"/>
              <a:buChar char="l"/>
            </a:pPr>
            <a:r>
              <a:rPr kumimoji="1" lang="en-US" altLang="ja-JP" dirty="0"/>
              <a:t>Server</a:t>
            </a:r>
            <a:r>
              <a:rPr kumimoji="1" lang="ja-JP" altLang="en-US" dirty="0"/>
              <a:t>にあるデプロイスクリプトを実行</a:t>
            </a:r>
            <a:endParaRPr kumimoji="1" lang="en-US" altLang="ja-JP" dirty="0"/>
          </a:p>
          <a:p>
            <a:pPr marL="914400" lvl="1" indent="-457200">
              <a:buFont typeface="+mj-ea"/>
              <a:buAutoNum type="circleNumDbPlain"/>
            </a:pPr>
            <a:r>
              <a:rPr kumimoji="1" lang="en-US" altLang="ja-JP" dirty="0"/>
              <a:t>Actions</a:t>
            </a:r>
          </a:p>
          <a:p>
            <a:pPr marL="914400" lvl="1" indent="-457200">
              <a:buFont typeface="+mj-ea"/>
              <a:buAutoNum type="circleNumDbPlain"/>
            </a:pPr>
            <a:r>
              <a:rPr kumimoji="1" lang="en-US" altLang="ja-JP" dirty="0"/>
              <a:t>Runners</a:t>
            </a:r>
          </a:p>
        </p:txBody>
      </p:sp>
    </p:spTree>
    <p:extLst>
      <p:ext uri="{BB962C8B-B14F-4D97-AF65-F5344CB8AC3E}">
        <p14:creationId xmlns:p14="http://schemas.microsoft.com/office/powerpoint/2010/main" val="277554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200" y="800337"/>
            <a:ext cx="7685037" cy="132556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400" dirty="0"/>
              <a:t>■ 難しい実装の内容は排除してやっていること</a:t>
            </a:r>
            <a:br>
              <a:rPr kumimoji="1" lang="en-US" altLang="ja-JP" sz="2800" dirty="0"/>
            </a:b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p:txBody>
          <a:bodyPr/>
          <a:lstStyle/>
          <a:p>
            <a:pPr marL="457200" indent="-457200">
              <a:buFont typeface="+mj-ea"/>
              <a:buAutoNum type="circleNumDbPlain"/>
            </a:pPr>
            <a:r>
              <a:rPr kumimoji="1" lang="en-US" altLang="ja-JP" dirty="0"/>
              <a:t>master</a:t>
            </a:r>
            <a:r>
              <a:rPr kumimoji="1" lang="ja-JP" altLang="en-US" dirty="0"/>
              <a:t>ブランチに</a:t>
            </a:r>
            <a:r>
              <a:rPr kumimoji="1" lang="en-US" altLang="ja-JP" dirty="0"/>
              <a:t>Push</a:t>
            </a:r>
            <a:r>
              <a:rPr kumimoji="1" lang="ja-JP" altLang="en-US" dirty="0"/>
              <a:t>、または</a:t>
            </a:r>
            <a:r>
              <a:rPr kumimoji="1" lang="en-US" altLang="ja-JP" dirty="0"/>
              <a:t>Pull Request</a:t>
            </a:r>
            <a:r>
              <a:rPr kumimoji="1" lang="ja-JP" altLang="en-US" dirty="0"/>
              <a:t>にてマージされたら</a:t>
            </a:r>
            <a:r>
              <a:rPr kumimoji="1" lang="en-US" altLang="ja-JP" dirty="0"/>
              <a:t>Jar</a:t>
            </a:r>
            <a:r>
              <a:rPr kumimoji="1" lang="ja-JP" altLang="en-US" dirty="0"/>
              <a:t>のビルドを行う。</a:t>
            </a:r>
            <a:endParaRPr kumimoji="1" lang="en-US" altLang="ja-JP" dirty="0"/>
          </a:p>
          <a:p>
            <a:pPr marL="457200" indent="-457200">
              <a:buFont typeface="+mj-ea"/>
              <a:buAutoNum type="circleNumDbPlain"/>
            </a:pPr>
            <a:r>
              <a:rPr kumimoji="1" lang="ja-JP" altLang="en-US" dirty="0"/>
              <a:t>ビルドした</a:t>
            </a:r>
            <a:r>
              <a:rPr kumimoji="1" lang="en-US" altLang="ja-JP" dirty="0"/>
              <a:t>Jar</a:t>
            </a:r>
            <a:r>
              <a:rPr kumimoji="1" lang="ja-JP" altLang="en-US" dirty="0"/>
              <a:t>をサーバーのあるパスにアップロードする。</a:t>
            </a:r>
            <a:endParaRPr kumimoji="1" lang="en-US" altLang="ja-JP" dirty="0"/>
          </a:p>
          <a:p>
            <a:pPr marL="457200" indent="-457200">
              <a:buFont typeface="+mj-ea"/>
              <a:buAutoNum type="circleNumDbPlain"/>
            </a:pPr>
            <a:r>
              <a:rPr kumimoji="1" lang="ja-JP" altLang="en-US" dirty="0"/>
              <a:t>既に作っておいた</a:t>
            </a:r>
            <a:r>
              <a:rPr kumimoji="1" lang="en-US" altLang="ja-JP" dirty="0"/>
              <a:t>Scripts</a:t>
            </a:r>
            <a:r>
              <a:rPr kumimoji="1" lang="ja-JP" altLang="en-US" dirty="0"/>
              <a:t>により、上記の</a:t>
            </a:r>
            <a:r>
              <a:rPr kumimoji="1" lang="en-US" altLang="ja-JP" dirty="0"/>
              <a:t>Jar</a:t>
            </a:r>
            <a:r>
              <a:rPr kumimoji="1" lang="ja-JP" altLang="en-US" dirty="0"/>
              <a:t>にてデプロイを行う。</a:t>
            </a:r>
          </a:p>
        </p:txBody>
      </p:sp>
    </p:spTree>
    <p:extLst>
      <p:ext uri="{BB962C8B-B14F-4D97-AF65-F5344CB8AC3E}">
        <p14:creationId xmlns:p14="http://schemas.microsoft.com/office/powerpoint/2010/main" val="3445455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200" y="800337"/>
            <a:ext cx="7685037" cy="132556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800" dirty="0"/>
              <a:t>■ </a:t>
            </a:r>
            <a:r>
              <a:rPr kumimoji="1" lang="en-US" altLang="ja-JP" sz="2400" dirty="0" err="1"/>
              <a:t>GithubActions</a:t>
            </a:r>
            <a:r>
              <a:rPr kumimoji="1" lang="ja-JP" altLang="en-US" sz="2400" dirty="0"/>
              <a:t>の構成による説明 </a:t>
            </a:r>
            <a:r>
              <a:rPr kumimoji="1" lang="en-US" altLang="ja-JP" sz="2400" dirty="0"/>
              <a:t>- Events</a:t>
            </a:r>
            <a:br>
              <a:rPr kumimoji="1" lang="en-US" altLang="ja-JP" sz="2800" dirty="0"/>
            </a:b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a:xfrm>
            <a:off x="457200" y="3965417"/>
            <a:ext cx="7685037" cy="2211545"/>
          </a:xfrm>
        </p:spPr>
        <p:txBody>
          <a:bodyPr/>
          <a:lstStyle/>
          <a:p>
            <a:pPr marL="0" indent="0">
              <a:buNone/>
            </a:pPr>
            <a:r>
              <a:rPr kumimoji="1" lang="en-US" altLang="ja-JP" dirty="0"/>
              <a:t>Event</a:t>
            </a:r>
            <a:r>
              <a:rPr kumimoji="1" lang="ja-JP" altLang="en-US" dirty="0"/>
              <a:t>対象は下記</a:t>
            </a:r>
            <a:endParaRPr kumimoji="1" lang="en-US" altLang="ja-JP" dirty="0"/>
          </a:p>
          <a:p>
            <a:pPr>
              <a:buFont typeface="Wingdings" panose="05000000000000000000" pitchFamily="2" charset="2"/>
              <a:buChar char="l"/>
            </a:pPr>
            <a:r>
              <a:rPr kumimoji="1" lang="en-US" altLang="ja-JP" dirty="0"/>
              <a:t>master</a:t>
            </a:r>
            <a:r>
              <a:rPr kumimoji="1" lang="ja-JP" altLang="en-US" dirty="0"/>
              <a:t>ブランチにプッシュ</a:t>
            </a:r>
            <a:endParaRPr kumimoji="1" lang="en-US" altLang="ja-JP" dirty="0"/>
          </a:p>
          <a:p>
            <a:pPr>
              <a:buFont typeface="Wingdings" panose="05000000000000000000" pitchFamily="2" charset="2"/>
              <a:buChar char="l"/>
            </a:pPr>
            <a:r>
              <a:rPr kumimoji="1" lang="en-US" altLang="ja-JP" dirty="0"/>
              <a:t>master</a:t>
            </a:r>
            <a:r>
              <a:rPr kumimoji="1" lang="ja-JP" altLang="en-US" dirty="0"/>
              <a:t>ブランチにプールリクエスト</a:t>
            </a:r>
          </a:p>
        </p:txBody>
      </p:sp>
      <p:pic>
        <p:nvPicPr>
          <p:cNvPr id="5" name="Picture 4">
            <a:extLst>
              <a:ext uri="{FF2B5EF4-FFF2-40B4-BE49-F238E27FC236}">
                <a16:creationId xmlns:a16="http://schemas.microsoft.com/office/drawing/2014/main" id="{F1630872-586E-0E6F-8D4D-F6D3903A429D}"/>
              </a:ext>
            </a:extLst>
          </p:cNvPr>
          <p:cNvPicPr>
            <a:picLocks noChangeAspect="1"/>
          </p:cNvPicPr>
          <p:nvPr/>
        </p:nvPicPr>
        <p:blipFill>
          <a:blip r:embed="rId2"/>
          <a:stretch>
            <a:fillRect/>
          </a:stretch>
        </p:blipFill>
        <p:spPr>
          <a:xfrm>
            <a:off x="714156" y="2125900"/>
            <a:ext cx="4857750" cy="1228725"/>
          </a:xfrm>
          <a:prstGeom prst="rect">
            <a:avLst/>
          </a:prstGeom>
        </p:spPr>
      </p:pic>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spTree>
    <p:extLst>
      <p:ext uri="{BB962C8B-B14F-4D97-AF65-F5344CB8AC3E}">
        <p14:creationId xmlns:p14="http://schemas.microsoft.com/office/powerpoint/2010/main" val="3712788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200" y="800337"/>
            <a:ext cx="7685037" cy="132556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800" dirty="0"/>
              <a:t>■ </a:t>
            </a:r>
            <a:r>
              <a:rPr kumimoji="1" lang="en-US" altLang="ja-JP" sz="2400" dirty="0" err="1"/>
              <a:t>GithubActions</a:t>
            </a:r>
            <a:r>
              <a:rPr kumimoji="1" lang="ja-JP" altLang="en-US" sz="2400" dirty="0"/>
              <a:t>の構成による説明 </a:t>
            </a:r>
            <a:r>
              <a:rPr kumimoji="1" lang="en-US" altLang="ja-JP" sz="2400" dirty="0"/>
              <a:t>- Workflows</a:t>
            </a:r>
            <a:br>
              <a:rPr kumimoji="1" lang="en-US" altLang="ja-JP" sz="2400" dirty="0"/>
            </a:b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a:xfrm>
            <a:off x="457200" y="4119326"/>
            <a:ext cx="7685037" cy="2211545"/>
          </a:xfrm>
        </p:spPr>
        <p:txBody>
          <a:bodyPr/>
          <a:lstStyle/>
          <a:p>
            <a:pPr marL="0" indent="0">
              <a:buNone/>
            </a:pPr>
            <a:r>
              <a:rPr kumimoji="1" lang="en-US" altLang="ja-JP" sz="2000" dirty="0"/>
              <a:t>Workflows</a:t>
            </a:r>
            <a:r>
              <a:rPr kumimoji="1" lang="ja-JP" altLang="en-US" dirty="0"/>
              <a:t>対象は赤枠つまり</a:t>
            </a:r>
            <a:r>
              <a:rPr kumimoji="1" lang="en-US" altLang="ja-JP" dirty="0"/>
              <a:t>Events</a:t>
            </a:r>
            <a:r>
              <a:rPr kumimoji="1" lang="ja-JP" altLang="en-US" dirty="0"/>
              <a:t>を除外した処理の全部</a:t>
            </a:r>
            <a:endParaRPr kumimoji="1" lang="en-US" altLang="ja-JP"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7" name="Picture 6">
            <a:extLst>
              <a:ext uri="{FF2B5EF4-FFF2-40B4-BE49-F238E27FC236}">
                <a16:creationId xmlns:a16="http://schemas.microsoft.com/office/drawing/2014/main" id="{699D9157-0ACC-9B88-8559-BD64187655D6}"/>
              </a:ext>
            </a:extLst>
          </p:cNvPr>
          <p:cNvPicPr>
            <a:picLocks noChangeAspect="1"/>
          </p:cNvPicPr>
          <p:nvPr/>
        </p:nvPicPr>
        <p:blipFill>
          <a:blip r:embed="rId2"/>
          <a:stretch>
            <a:fillRect/>
          </a:stretch>
        </p:blipFill>
        <p:spPr>
          <a:xfrm>
            <a:off x="727114" y="2056241"/>
            <a:ext cx="4857750" cy="1909175"/>
          </a:xfrm>
          <a:prstGeom prst="rect">
            <a:avLst/>
          </a:prstGeom>
        </p:spPr>
      </p:pic>
    </p:spTree>
    <p:extLst>
      <p:ext uri="{BB962C8B-B14F-4D97-AF65-F5344CB8AC3E}">
        <p14:creationId xmlns:p14="http://schemas.microsoft.com/office/powerpoint/2010/main" val="3308513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199" y="461248"/>
            <a:ext cx="7685037" cy="132556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800" dirty="0"/>
              <a:t>■ </a:t>
            </a:r>
            <a:r>
              <a:rPr kumimoji="1" lang="en-US" altLang="ja-JP" sz="2400" dirty="0" err="1"/>
              <a:t>GithubActions</a:t>
            </a:r>
            <a:r>
              <a:rPr kumimoji="1" lang="ja-JP" altLang="en-US" sz="2400" dirty="0"/>
              <a:t>の構成による説明 </a:t>
            </a:r>
            <a:r>
              <a:rPr kumimoji="1" lang="en-US" altLang="ja-JP" sz="2400" dirty="0"/>
              <a:t>- Jobs</a:t>
            </a: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a:xfrm>
            <a:off x="457200" y="4119326"/>
            <a:ext cx="7685037" cy="2211545"/>
          </a:xfrm>
        </p:spPr>
        <p:txBody>
          <a:bodyPr/>
          <a:lstStyle/>
          <a:p>
            <a:pPr marL="0" indent="0">
              <a:buNone/>
            </a:pPr>
            <a:r>
              <a:rPr kumimoji="1" lang="ja-JP" altLang="en-US" sz="2000" dirty="0"/>
              <a:t>今回は</a:t>
            </a:r>
            <a:r>
              <a:rPr kumimoji="1" lang="en-US" altLang="ja-JP" sz="2000" dirty="0"/>
              <a:t>Jobs</a:t>
            </a:r>
            <a:r>
              <a:rPr kumimoji="1" lang="ja-JP" altLang="en-US" sz="2000" dirty="0"/>
              <a:t>は一つで</a:t>
            </a:r>
            <a:r>
              <a:rPr kumimoji="1" lang="en-US" altLang="ja-JP" sz="2000" dirty="0"/>
              <a:t>Workflows</a:t>
            </a:r>
            <a:r>
              <a:rPr kumimoji="1" lang="ja-JP" altLang="en-US" dirty="0"/>
              <a:t>と同様。</a:t>
            </a:r>
            <a:endParaRPr kumimoji="1" lang="en-US" altLang="ja-JP" dirty="0"/>
          </a:p>
          <a:p>
            <a:pPr marL="0" indent="0">
              <a:buNone/>
            </a:pPr>
            <a:r>
              <a:rPr kumimoji="1" lang="ja-JP" altLang="en-US" dirty="0"/>
              <a:t>もっと複雑な場合は</a:t>
            </a:r>
            <a:r>
              <a:rPr kumimoji="1" lang="en-US" altLang="ja-JP" dirty="0" err="1"/>
              <a:t>Wokrflows</a:t>
            </a:r>
            <a:r>
              <a:rPr kumimoji="1" lang="ja-JP" altLang="en-US" dirty="0"/>
              <a:t>の中で複数の</a:t>
            </a:r>
            <a:r>
              <a:rPr kumimoji="1" lang="en-US" altLang="ja-JP" dirty="0"/>
              <a:t>Jobs</a:t>
            </a:r>
            <a:r>
              <a:rPr kumimoji="1" lang="ja-JP" altLang="en-US" dirty="0"/>
              <a:t>に構成される。</a:t>
            </a:r>
            <a:endParaRPr kumimoji="1" lang="en-US" altLang="ja-JP"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7" name="Picture 6">
            <a:extLst>
              <a:ext uri="{FF2B5EF4-FFF2-40B4-BE49-F238E27FC236}">
                <a16:creationId xmlns:a16="http://schemas.microsoft.com/office/drawing/2014/main" id="{699D9157-0ACC-9B88-8559-BD64187655D6}"/>
              </a:ext>
            </a:extLst>
          </p:cNvPr>
          <p:cNvPicPr>
            <a:picLocks noChangeAspect="1"/>
          </p:cNvPicPr>
          <p:nvPr/>
        </p:nvPicPr>
        <p:blipFill>
          <a:blip r:embed="rId2"/>
          <a:stretch>
            <a:fillRect/>
          </a:stretch>
        </p:blipFill>
        <p:spPr>
          <a:xfrm>
            <a:off x="727114" y="2056241"/>
            <a:ext cx="4857750" cy="1909175"/>
          </a:xfrm>
          <a:prstGeom prst="rect">
            <a:avLst/>
          </a:prstGeom>
        </p:spPr>
      </p:pic>
    </p:spTree>
    <p:extLst>
      <p:ext uri="{BB962C8B-B14F-4D97-AF65-F5344CB8AC3E}">
        <p14:creationId xmlns:p14="http://schemas.microsoft.com/office/powerpoint/2010/main" val="3041373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200" y="615158"/>
            <a:ext cx="7685037" cy="117165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800" dirty="0"/>
              <a:t>■ </a:t>
            </a:r>
            <a:r>
              <a:rPr kumimoji="1" lang="en-US" altLang="ja-JP" sz="2400" dirty="0" err="1"/>
              <a:t>GithubActions</a:t>
            </a:r>
            <a:r>
              <a:rPr kumimoji="1" lang="ja-JP" altLang="en-US" sz="2400" dirty="0"/>
              <a:t>の構成による説明 </a:t>
            </a:r>
            <a:r>
              <a:rPr kumimoji="1" lang="en-US" altLang="ja-JP" sz="2400" dirty="0"/>
              <a:t>- Jobs - Checkout</a:t>
            </a:r>
            <a:br>
              <a:rPr kumimoji="1" lang="en-US" altLang="ja-JP" sz="2400" dirty="0"/>
            </a:b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a:xfrm>
            <a:off x="529628" y="2788841"/>
            <a:ext cx="7685037" cy="425139"/>
          </a:xfrm>
        </p:spPr>
        <p:txBody>
          <a:bodyPr/>
          <a:lstStyle/>
          <a:p>
            <a:pPr marL="0" indent="0">
              <a:buNone/>
            </a:pPr>
            <a:r>
              <a:rPr kumimoji="1" lang="ja-JP" altLang="en-US" dirty="0"/>
              <a:t>説明</a:t>
            </a:r>
            <a:endParaRPr kumimoji="1" lang="en-US" altLang="ja-JP"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5" name="Picture 4">
            <a:extLst>
              <a:ext uri="{FF2B5EF4-FFF2-40B4-BE49-F238E27FC236}">
                <a16:creationId xmlns:a16="http://schemas.microsoft.com/office/drawing/2014/main" id="{A840DCCB-F4AF-C628-D50D-759DAA9B113E}"/>
              </a:ext>
            </a:extLst>
          </p:cNvPr>
          <p:cNvPicPr>
            <a:picLocks noChangeAspect="1"/>
          </p:cNvPicPr>
          <p:nvPr/>
        </p:nvPicPr>
        <p:blipFill>
          <a:blip r:embed="rId2"/>
          <a:stretch>
            <a:fillRect/>
          </a:stretch>
        </p:blipFill>
        <p:spPr>
          <a:xfrm>
            <a:off x="644116" y="2125901"/>
            <a:ext cx="4457700" cy="323850"/>
          </a:xfrm>
          <a:prstGeom prst="rect">
            <a:avLst/>
          </a:prstGeom>
        </p:spPr>
      </p:pic>
      <p:sp>
        <p:nvSpPr>
          <p:cNvPr id="8" name="Content Placeholder 2">
            <a:extLst>
              <a:ext uri="{FF2B5EF4-FFF2-40B4-BE49-F238E27FC236}">
                <a16:creationId xmlns:a16="http://schemas.microsoft.com/office/drawing/2014/main" id="{91047AA8-74B3-CCE1-A6C0-2CBE11501F09}"/>
              </a:ext>
            </a:extLst>
          </p:cNvPr>
          <p:cNvSpPr txBox="1">
            <a:spLocks/>
          </p:cNvSpPr>
          <p:nvPr/>
        </p:nvSpPr>
        <p:spPr>
          <a:xfrm>
            <a:off x="644116" y="3213980"/>
            <a:ext cx="7685037" cy="425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レポジトリ中のコードをチェックアウトする。</a:t>
            </a:r>
            <a:endParaRPr kumimoji="1" lang="en-US" altLang="ja-JP" dirty="0"/>
          </a:p>
        </p:txBody>
      </p:sp>
    </p:spTree>
    <p:extLst>
      <p:ext uri="{BB962C8B-B14F-4D97-AF65-F5344CB8AC3E}">
        <p14:creationId xmlns:p14="http://schemas.microsoft.com/office/powerpoint/2010/main" val="2263302222"/>
      </p:ext>
    </p:extLst>
  </p:cSld>
  <p:clrMapOvr>
    <a:masterClrMapping/>
  </p:clrMapOvr>
</p:sld>
</file>

<file path=ppt/theme/theme1.xml><?xml version="1.0" encoding="utf-8"?>
<a:theme xmlns:a="http://schemas.openxmlformats.org/drawingml/2006/main" name="Tropic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emplate>TM10001114[[fn=Gallery]]</Template>
  <TotalTime>680</TotalTime>
  <Words>1308</Words>
  <Application>Microsoft Office PowerPoint</Application>
  <PresentationFormat>Widescreen</PresentationFormat>
  <Paragraphs>98</Paragraphs>
  <Slides>18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Gill Sans Nova</vt:lpstr>
      <vt:lpstr>Wingdings</vt:lpstr>
      <vt:lpstr>TropicVTI</vt:lpstr>
      <vt:lpstr>デプロイ自動化_実装編</vt:lpstr>
      <vt:lpstr>アゼンダー</vt:lpstr>
      <vt:lpstr>GithubActionsの簡単な説明 </vt:lpstr>
      <vt:lpstr>実装コードの説明</vt:lpstr>
      <vt:lpstr>実装コードの説明  ■ 難しい実装の内容は排除してやっていること </vt:lpstr>
      <vt:lpstr>実装コードの説明  ■ GithubActionsの構成による説明 - Events </vt:lpstr>
      <vt:lpstr>実装コードの説明  ■ GithubActionsの構成による説明 - Workflows </vt:lpstr>
      <vt:lpstr>実装コードの説明  ■ GithubActionsの構成による説明 - Jobs</vt:lpstr>
      <vt:lpstr>実装コードの説明  ■ GithubActionsの構成による説明 - Jobs - Checkout </vt:lpstr>
      <vt:lpstr>   実装コードの説明  ■ GithubActionsの構成による説明　– Jobs - Javaをインストール  </vt:lpstr>
      <vt:lpstr>   実装コードの説明  ■ GithubActionsの構成による説明 - Jobs -サーバーへjarをアップロード  </vt:lpstr>
      <vt:lpstr>   実装コードの説明  ■ GithubActionsの構成による説明 - Jobs - Serverにあるデプロイスクリプトを実行  </vt:lpstr>
      <vt:lpstr>   実装コードの説明  ■ GithubActionsの構成による説明 - Actions</vt:lpstr>
      <vt:lpstr>   実装コードの説明  ■ GithubActionsの構成による説明 - Jobs - Runners   </vt:lpstr>
      <vt:lpstr>エビデンス</vt:lpstr>
      <vt:lpstr>エビデンス(動画)</vt:lpstr>
      <vt:lpstr>感想</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3758</dc:creator>
  <cp:lastModifiedBy>3758</cp:lastModifiedBy>
  <cp:revision>247</cp:revision>
  <dcterms:created xsi:type="dcterms:W3CDTF">2023-05-14T12:17:31Z</dcterms:created>
  <dcterms:modified xsi:type="dcterms:W3CDTF">2023-07-02T03:39:45Z</dcterms:modified>
</cp:coreProperties>
</file>